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6" r:id="rId2"/>
    <p:sldId id="257" r:id="rId3"/>
    <p:sldId id="259" r:id="rId4"/>
    <p:sldId id="258" r:id="rId5"/>
    <p:sldId id="260" r:id="rId6"/>
    <p:sldId id="263" r:id="rId7"/>
    <p:sldId id="262" r:id="rId8"/>
    <p:sldId id="261" r:id="rId9"/>
    <p:sldId id="264" r:id="rId10"/>
    <p:sldId id="303" r:id="rId11"/>
    <p:sldId id="302" r:id="rId12"/>
    <p:sldId id="266" r:id="rId13"/>
    <p:sldId id="265" r:id="rId14"/>
    <p:sldId id="267" r:id="rId15"/>
    <p:sldId id="273" r:id="rId16"/>
    <p:sldId id="268" r:id="rId17"/>
    <p:sldId id="278" r:id="rId18"/>
    <p:sldId id="274" r:id="rId19"/>
    <p:sldId id="276" r:id="rId20"/>
    <p:sldId id="279" r:id="rId21"/>
    <p:sldId id="280" r:id="rId22"/>
    <p:sldId id="269" r:id="rId23"/>
    <p:sldId id="270" r:id="rId24"/>
    <p:sldId id="277" r:id="rId25"/>
    <p:sldId id="282" r:id="rId26"/>
    <p:sldId id="272" r:id="rId27"/>
    <p:sldId id="283" r:id="rId28"/>
    <p:sldId id="285" r:id="rId29"/>
    <p:sldId id="286" r:id="rId30"/>
    <p:sldId id="288" r:id="rId31"/>
    <p:sldId id="289" r:id="rId32"/>
    <p:sldId id="290" r:id="rId33"/>
    <p:sldId id="291" r:id="rId34"/>
    <p:sldId id="284" r:id="rId35"/>
    <p:sldId id="292" r:id="rId36"/>
    <p:sldId id="293" r:id="rId37"/>
    <p:sldId id="298" r:id="rId38"/>
    <p:sldId id="299" r:id="rId39"/>
    <p:sldId id="295" r:id="rId40"/>
    <p:sldId id="296" r:id="rId41"/>
    <p:sldId id="297" r:id="rId42"/>
    <p:sldId id="304"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8014" autoAdjust="0"/>
  </p:normalViewPr>
  <p:slideViewPr>
    <p:cSldViewPr snapToGrid="0">
      <p:cViewPr>
        <p:scale>
          <a:sx n="84" d="100"/>
          <a:sy n="84" d="100"/>
        </p:scale>
        <p:origin x="1572" y="4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774EDCB-7E3C-422B-9D63-94F5192B6114}" type="datetimeFigureOut">
              <a:rPr lang="en-CA" smtClean="0"/>
              <a:t>2021-02-28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0C4028-564E-48F8-81CD-F3E82499D38C}" type="slidenum">
              <a:rPr lang="en-CA" smtClean="0"/>
              <a:t>‹#›</a:t>
            </a:fld>
            <a:endParaRPr lang="en-CA"/>
          </a:p>
        </p:txBody>
      </p:sp>
    </p:spTree>
    <p:extLst>
      <p:ext uri="{BB962C8B-B14F-4D97-AF65-F5344CB8AC3E}">
        <p14:creationId xmlns:p14="http://schemas.microsoft.com/office/powerpoint/2010/main" val="21360142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Based in Montreal</a:t>
            </a:r>
          </a:p>
          <a:p>
            <a:pPr marL="171450" indent="-171450">
              <a:buFontTx/>
              <a:buChar char="-"/>
            </a:pPr>
            <a:r>
              <a:rPr lang="en-US" dirty="0"/>
              <a:t>Whole data science pipeline from data collection to end user</a:t>
            </a:r>
          </a:p>
          <a:p>
            <a:pPr marL="0" indent="0">
              <a:buFontTx/>
              <a:buNone/>
            </a:pP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4</a:t>
            </a:fld>
            <a:endParaRPr lang="en-CA"/>
          </a:p>
        </p:txBody>
      </p:sp>
    </p:spTree>
    <p:extLst>
      <p:ext uri="{BB962C8B-B14F-4D97-AF65-F5344CB8AC3E}">
        <p14:creationId xmlns:p14="http://schemas.microsoft.com/office/powerpoint/2010/main" val="5231904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little demo of how these two methods work in action, here is a sample description of a wool crewneck jumper. You can certainly tell it’s knitwear from the bag of words in the topic NMF put this item is but not so much for LDA.</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23</a:t>
            </a:fld>
            <a:endParaRPr lang="en-CA"/>
          </a:p>
        </p:txBody>
      </p:sp>
    </p:spTree>
    <p:extLst>
      <p:ext uri="{BB962C8B-B14F-4D97-AF65-F5344CB8AC3E}">
        <p14:creationId xmlns:p14="http://schemas.microsoft.com/office/powerpoint/2010/main" val="37142757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one, sunglasses. Again the topic is also sunglasses for NMF from the bag of words while it’s harder to see with topic generated by LDA.</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24</a:t>
            </a:fld>
            <a:endParaRPr lang="en-CA"/>
          </a:p>
        </p:txBody>
      </p:sp>
    </p:spTree>
    <p:extLst>
      <p:ext uri="{BB962C8B-B14F-4D97-AF65-F5344CB8AC3E}">
        <p14:creationId xmlns:p14="http://schemas.microsoft.com/office/powerpoint/2010/main" val="1991811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Content based engine works with the </a:t>
            </a:r>
            <a:r>
              <a:rPr lang="en-US" dirty="0" err="1"/>
              <a:t>similarty</a:t>
            </a:r>
            <a:r>
              <a:rPr lang="en-US" dirty="0"/>
              <a:t> between items </a:t>
            </a:r>
          </a:p>
          <a:p>
            <a:r>
              <a:rPr lang="en-US" dirty="0"/>
              <a:t>Ideally, if items are similar, their cosine and distance is small. </a:t>
            </a:r>
          </a:p>
          <a:p>
            <a:r>
              <a:rPr lang="en-US" dirty="0"/>
              <a:t>Here I choose to use a weighted average approach of  these two. </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26</a:t>
            </a:fld>
            <a:endParaRPr lang="en-CA"/>
          </a:p>
        </p:txBody>
      </p:sp>
    </p:spTree>
    <p:extLst>
      <p:ext uri="{BB962C8B-B14F-4D97-AF65-F5344CB8AC3E}">
        <p14:creationId xmlns:p14="http://schemas.microsoft.com/office/powerpoint/2010/main" val="26119665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After the metrics are calculated using </a:t>
            </a:r>
            <a:r>
              <a:rPr lang="en-US" dirty="0" err="1"/>
              <a:t>scikitlearn</a:t>
            </a:r>
            <a:r>
              <a:rPr lang="en-US" dirty="0"/>
              <a:t> package, it would return the a diagonal matrix of similarity score between items. The diagonal is zero because an item is most similar to itself. </a:t>
            </a:r>
          </a:p>
          <a:p>
            <a:pPr marL="171450" indent="-171450">
              <a:buFontTx/>
              <a:buChar char="-"/>
            </a:pPr>
            <a:r>
              <a:rPr lang="en-US" dirty="0"/>
              <a:t>You can see that for Paul Smith Gray T-shirt, a Fred Perry Gray Polo is very similar (both are British designers, with color gray) while a </a:t>
            </a:r>
            <a:r>
              <a:rPr lang="en-US" dirty="0" err="1"/>
              <a:t>levis</a:t>
            </a:r>
            <a:r>
              <a:rPr lang="en-US" dirty="0"/>
              <a:t> denim jacket will have a much higher score. </a:t>
            </a:r>
          </a:p>
          <a:p>
            <a:pPr marL="171450" indent="-171450">
              <a:buFontTx/>
              <a:buChar char="-"/>
            </a:pPr>
            <a:endParaRPr lang="en-US" dirty="0"/>
          </a:p>
          <a:p>
            <a:pPr marL="171450" indent="-171450">
              <a:buFontTx/>
              <a:buChar char="-"/>
            </a:pPr>
            <a:r>
              <a:rPr lang="en-US" dirty="0"/>
              <a:t>For a chosen item, it would return the ascending ranking with the first item the most similar. </a:t>
            </a:r>
          </a:p>
          <a:p>
            <a:pPr marL="171450" indent="-171450">
              <a:buFontTx/>
              <a:buChar char="-"/>
            </a:pPr>
            <a:r>
              <a:rPr lang="en-US" dirty="0"/>
              <a:t>So here, the system will likely recommend Fred Perry Gray Polo for a Paul Smith Gray T-shirt.</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27</a:t>
            </a:fld>
            <a:endParaRPr lang="en-CA"/>
          </a:p>
        </p:txBody>
      </p:sp>
    </p:spTree>
    <p:extLst>
      <p:ext uri="{BB962C8B-B14F-4D97-AF65-F5344CB8AC3E}">
        <p14:creationId xmlns:p14="http://schemas.microsoft.com/office/powerpoint/2010/main" val="39699096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we entered an SKU for a common projects sneakers with the following details, and we can see that it returns both items from Common Projects, the first one is the exact same style but different color, the second one is slightly different tyle but similar in color. All have similar price point and sizes.</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28</a:t>
            </a:fld>
            <a:endParaRPr lang="en-CA"/>
          </a:p>
        </p:txBody>
      </p:sp>
    </p:spTree>
    <p:extLst>
      <p:ext uri="{BB962C8B-B14F-4D97-AF65-F5344CB8AC3E}">
        <p14:creationId xmlns:p14="http://schemas.microsoft.com/office/powerpoint/2010/main" val="21873596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we would enter the SKU number for a t-shirt, in this case it’s from </a:t>
            </a:r>
            <a:r>
              <a:rPr lang="en-US" dirty="0" err="1"/>
              <a:t>Sunspel</a:t>
            </a:r>
            <a:r>
              <a:rPr lang="en-US" dirty="0"/>
              <a:t>, and the system returns two similar </a:t>
            </a:r>
            <a:r>
              <a:rPr lang="en-US" dirty="0" err="1"/>
              <a:t>tshirt</a:t>
            </a:r>
            <a:r>
              <a:rPr lang="en-US" dirty="0"/>
              <a:t> from </a:t>
            </a:r>
            <a:r>
              <a:rPr lang="en-US" dirty="0" err="1"/>
              <a:t>Sunspel</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29</a:t>
            </a:fld>
            <a:endParaRPr lang="en-CA"/>
          </a:p>
        </p:txBody>
      </p:sp>
    </p:spTree>
    <p:extLst>
      <p:ext uri="{BB962C8B-B14F-4D97-AF65-F5344CB8AC3E}">
        <p14:creationId xmlns:p14="http://schemas.microsoft.com/office/powerpoint/2010/main" val="36539515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scenario is let’s say you find something from overseas and you don’t want to pay for shipping, duties and taxes, you can try searching for a similar product from SSENSE. </a:t>
            </a:r>
          </a:p>
          <a:p>
            <a:endParaRPr lang="en-US" dirty="0"/>
          </a:p>
          <a:p>
            <a:r>
              <a:rPr lang="en-US" dirty="0"/>
              <a:t>So here, </a:t>
            </a:r>
            <a:r>
              <a:rPr lang="en-US" dirty="0" err="1"/>
              <a:t>wer’re</a:t>
            </a:r>
            <a:r>
              <a:rPr lang="en-US" dirty="0"/>
              <a:t> interested in a golden goose sneakers from </a:t>
            </a:r>
            <a:r>
              <a:rPr lang="en-US" dirty="0" err="1"/>
              <a:t>farfetch</a:t>
            </a:r>
            <a:r>
              <a:rPr lang="en-US" dirty="0"/>
              <a:t> and we would enter the text description of it as below into the system. Interestingly, the system returns two Golden goose sneakers of similar color, white and silver, with similar sizes and prices as well. Pretty cool eh? </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30</a:t>
            </a:fld>
            <a:endParaRPr lang="en-CA"/>
          </a:p>
        </p:txBody>
      </p:sp>
    </p:spTree>
    <p:extLst>
      <p:ext uri="{BB962C8B-B14F-4D97-AF65-F5344CB8AC3E}">
        <p14:creationId xmlns:p14="http://schemas.microsoft.com/office/powerpoint/2010/main" val="17720054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the model seems to works but it’s not fun for it to just sit in </a:t>
            </a:r>
            <a:r>
              <a:rPr lang="en-US" dirty="0" err="1"/>
              <a:t>Jupyter</a:t>
            </a:r>
            <a:r>
              <a:rPr lang="en-US" dirty="0"/>
              <a:t> Notebook so I went a head and used Flask framework with HTML to build a whole functioning web application for it and host it on Heroku. </a:t>
            </a:r>
          </a:p>
          <a:p>
            <a:endParaRPr lang="en-US" dirty="0"/>
          </a:p>
          <a:p>
            <a:r>
              <a:rPr lang="en-US" dirty="0"/>
              <a:t>Here is the URL if you want to check it out. But beware it might be slow and prone to crashing, I just woke it up from the cold stage.</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31</a:t>
            </a:fld>
            <a:endParaRPr lang="en-CA"/>
          </a:p>
        </p:txBody>
      </p:sp>
    </p:spTree>
    <p:extLst>
      <p:ext uri="{BB962C8B-B14F-4D97-AF65-F5344CB8AC3E}">
        <p14:creationId xmlns:p14="http://schemas.microsoft.com/office/powerpoint/2010/main" val="20623163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 entered is the SKU for a Common Projects low top sneaker and you can see that the system also recommends three other pair of common projects.</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34</a:t>
            </a:fld>
            <a:endParaRPr lang="en-CA"/>
          </a:p>
        </p:txBody>
      </p:sp>
    </p:spTree>
    <p:extLst>
      <p:ext uri="{BB962C8B-B14F-4D97-AF65-F5344CB8AC3E}">
        <p14:creationId xmlns:p14="http://schemas.microsoft.com/office/powerpoint/2010/main" val="9857660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tab is the  for products from other websites. You would basically copy and paste the details from other site into the text boxes as seen.</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35</a:t>
            </a:fld>
            <a:endParaRPr lang="en-CA"/>
          </a:p>
        </p:txBody>
      </p:sp>
    </p:spTree>
    <p:extLst>
      <p:ext uri="{BB962C8B-B14F-4D97-AF65-F5344CB8AC3E}">
        <p14:creationId xmlns:p14="http://schemas.microsoft.com/office/powerpoint/2010/main" val="1758645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Homepage, back to square one</a:t>
            </a:r>
          </a:p>
          <a:p>
            <a:pPr marL="171450" indent="-171450">
              <a:buFontTx/>
              <a:buChar char="-"/>
            </a:pP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5</a:t>
            </a:fld>
            <a:endParaRPr lang="en-CA"/>
          </a:p>
        </p:txBody>
      </p:sp>
    </p:spTree>
    <p:extLst>
      <p:ext uri="{BB962C8B-B14F-4D97-AF65-F5344CB8AC3E}">
        <p14:creationId xmlns:p14="http://schemas.microsoft.com/office/powerpoint/2010/main" val="39430915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I’m interested in this </a:t>
            </a:r>
            <a:r>
              <a:rPr lang="en-US" dirty="0" err="1"/>
              <a:t>Sunspel</a:t>
            </a:r>
            <a:r>
              <a:rPr lang="en-US" dirty="0"/>
              <a:t> t-shirt from END clothing, which is a UK-based retailer.</a:t>
            </a:r>
          </a:p>
          <a:p>
            <a:endParaRPr lang="en-US" dirty="0"/>
          </a:p>
          <a:p>
            <a:r>
              <a:rPr lang="en-US" dirty="0"/>
              <a:t>I honestly know the origin to be Portugal because I have t-shirts from </a:t>
            </a:r>
            <a:r>
              <a:rPr lang="en-US" dirty="0" err="1"/>
              <a:t>Sunspel</a:t>
            </a:r>
            <a:r>
              <a:rPr lang="en-US" dirty="0"/>
              <a:t> and most of the products are either made in the UK for solid tees or Portugal for striped tees</a:t>
            </a:r>
          </a:p>
          <a:p>
            <a:endParaRPr lang="en-US" dirty="0"/>
          </a:p>
          <a:p>
            <a:r>
              <a:rPr lang="en-US" dirty="0"/>
              <a:t>And there you have it, the system also recommends 3 </a:t>
            </a:r>
            <a:r>
              <a:rPr lang="en-US" dirty="0" err="1"/>
              <a:t>tshirts</a:t>
            </a:r>
            <a:r>
              <a:rPr lang="en-US" dirty="0"/>
              <a:t>, first two are stripped some similar tone. APC made their t-shirt in Portugal, same for Paul Smith who is a British designer and the last one is from </a:t>
            </a:r>
            <a:r>
              <a:rPr lang="en-US" dirty="0" err="1"/>
              <a:t>Sunspel</a:t>
            </a:r>
            <a:r>
              <a:rPr lang="en-US" dirty="0"/>
              <a:t> itself.</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36</a:t>
            </a:fld>
            <a:endParaRPr lang="en-CA"/>
          </a:p>
        </p:txBody>
      </p:sp>
    </p:spTree>
    <p:extLst>
      <p:ext uri="{BB962C8B-B14F-4D97-AF65-F5344CB8AC3E}">
        <p14:creationId xmlns:p14="http://schemas.microsoft.com/office/powerpoint/2010/main" val="32014921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with this model, how do I know it can actually make an impact? What is the commercial value it brings? </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37</a:t>
            </a:fld>
            <a:endParaRPr lang="en-CA"/>
          </a:p>
        </p:txBody>
      </p:sp>
    </p:spTree>
    <p:extLst>
      <p:ext uri="{BB962C8B-B14F-4D97-AF65-F5344CB8AC3E}">
        <p14:creationId xmlns:p14="http://schemas.microsoft.com/office/powerpoint/2010/main" val="19885616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way we can test this is to use A/B testing, with each model using different similarity metrics and in the end, we can conduct some </a:t>
            </a:r>
            <a:r>
              <a:rPr lang="en-US" dirty="0" err="1"/>
              <a:t>hypothese</a:t>
            </a:r>
            <a:r>
              <a:rPr lang="en-US" dirty="0"/>
              <a:t> testing to see if one performs statistically better than the other</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38</a:t>
            </a:fld>
            <a:endParaRPr lang="en-CA"/>
          </a:p>
        </p:txBody>
      </p:sp>
    </p:spTree>
    <p:extLst>
      <p:ext uri="{BB962C8B-B14F-4D97-AF65-F5344CB8AC3E}">
        <p14:creationId xmlns:p14="http://schemas.microsoft.com/office/powerpoint/2010/main" val="16318912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Cannot combine with collaborative filtering recommendation</a:t>
            </a:r>
            <a:r>
              <a:rPr lang="en-CA" dirty="0"/>
              <a:t> which would look at the purchases and reviews between users.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Combining image and text processing could lead to a powerful engine, but more computationally expensive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Lastly, the models are still thin. I like to explore more way to extract more data and build a </a:t>
            </a:r>
            <a:r>
              <a:rPr lang="en-US"/>
              <a:t>more robust model</a:t>
            </a:r>
            <a:endParaRPr lang="en-US" dirty="0"/>
          </a:p>
        </p:txBody>
      </p:sp>
      <p:sp>
        <p:nvSpPr>
          <p:cNvPr id="4" name="Slide Number Placeholder 3"/>
          <p:cNvSpPr>
            <a:spLocks noGrp="1"/>
          </p:cNvSpPr>
          <p:nvPr>
            <p:ph type="sldNum" sz="quarter" idx="5"/>
          </p:nvPr>
        </p:nvSpPr>
        <p:spPr/>
        <p:txBody>
          <a:bodyPr/>
          <a:lstStyle/>
          <a:p>
            <a:fld id="{A70C4028-564E-48F8-81CD-F3E82499D38C}" type="slidenum">
              <a:rPr lang="en-CA" smtClean="0"/>
              <a:t>40</a:t>
            </a:fld>
            <a:endParaRPr lang="en-CA"/>
          </a:p>
        </p:txBody>
      </p:sp>
    </p:spTree>
    <p:extLst>
      <p:ext uri="{BB962C8B-B14F-4D97-AF65-F5344CB8AC3E}">
        <p14:creationId xmlns:p14="http://schemas.microsoft.com/office/powerpoint/2010/main" val="6426357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Metrics such as Coverage, Mean Average Precision at K (MAP@K) to compare between different similarity metrics technically in round 1 before deploying it. However, this will be a label intensive tasks and the best way to work on it is to let users provide feedback.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Thirdly, a more efficient backend data handling, currently on Pandas </a:t>
            </a:r>
            <a:r>
              <a:rPr lang="en-CA" dirty="0" err="1"/>
              <a:t>DataFrames</a:t>
            </a:r>
            <a:r>
              <a:rPr lang="en-CA" dirty="0"/>
              <a:t> which is not efficient for large data. If I have the resources, I’d like to bring </a:t>
            </a:r>
            <a:r>
              <a:rPr lang="en-CA" dirty="0" err="1"/>
              <a:t>pySpark</a:t>
            </a:r>
            <a:r>
              <a:rPr lang="en-CA" dirty="0"/>
              <a:t> into the equation to make use of MapReduce.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Lastly, talk to SSENSE. I actually sent this project to SSENSE and their data science manager said it’s quite similar to what they were implementing. We would have discussed it further but COVID delayed that meeting. However, I’m still looking forward to it to hear their thoughts and what I did not capture and how to do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41</a:t>
            </a:fld>
            <a:endParaRPr lang="en-CA"/>
          </a:p>
        </p:txBody>
      </p:sp>
    </p:spTree>
    <p:extLst>
      <p:ext uri="{BB962C8B-B14F-4D97-AF65-F5344CB8AC3E}">
        <p14:creationId xmlns:p14="http://schemas.microsoft.com/office/powerpoint/2010/main" val="3096054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You can almost tell the difference, the more expensive items carry words like hardware, silver, etc. Focuses on things that make the product stand out</a:t>
            </a:r>
          </a:p>
          <a:p>
            <a:pPr marL="171450" indent="-171450">
              <a:buFontTx/>
              <a:buChar char="-"/>
            </a:pPr>
            <a:r>
              <a:rPr lang="en-US" dirty="0"/>
              <a:t>The cheaper products are more minimal and basic like crewneck or cotton jersey</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14</a:t>
            </a:fld>
            <a:endParaRPr lang="en-CA"/>
          </a:p>
        </p:txBody>
      </p:sp>
    </p:spTree>
    <p:extLst>
      <p:ext uri="{BB962C8B-B14F-4D97-AF65-F5344CB8AC3E}">
        <p14:creationId xmlns:p14="http://schemas.microsoft.com/office/powerpoint/2010/main" val="16767688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SSENSE treat collaboration as one but I want to split that. For example, Adidas x Pharrell Williams collaborated and by splitting, the product belongs to both Adidas and Pharrell</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16</a:t>
            </a:fld>
            <a:endParaRPr lang="en-CA"/>
          </a:p>
        </p:txBody>
      </p:sp>
    </p:spTree>
    <p:extLst>
      <p:ext uri="{BB962C8B-B14F-4D97-AF65-F5344CB8AC3E}">
        <p14:creationId xmlns:p14="http://schemas.microsoft.com/office/powerpoint/2010/main" val="2466129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Multi-label </a:t>
            </a:r>
            <a:r>
              <a:rPr lang="en-US" dirty="0" err="1"/>
              <a:t>binarizer</a:t>
            </a:r>
            <a:r>
              <a:rPr lang="en-US" dirty="0"/>
              <a:t> transforms each text column into bag of words. You can see here for example, item A is heavy coat under subcategory so under heavy and coat, it has a value of 1 while 0 for the rest.</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17</a:t>
            </a:fld>
            <a:endParaRPr lang="en-CA"/>
          </a:p>
        </p:txBody>
      </p:sp>
    </p:spTree>
    <p:extLst>
      <p:ext uri="{BB962C8B-B14F-4D97-AF65-F5344CB8AC3E}">
        <p14:creationId xmlns:p14="http://schemas.microsoft.com/office/powerpoint/2010/main" val="25303260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IDF what it tries to achieve is lowering the weights for very common words like the, a, an, etc.</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19</a:t>
            </a:fld>
            <a:endParaRPr lang="en-CA"/>
          </a:p>
        </p:txBody>
      </p:sp>
    </p:spTree>
    <p:extLst>
      <p:ext uri="{BB962C8B-B14F-4D97-AF65-F5344CB8AC3E}">
        <p14:creationId xmlns:p14="http://schemas.microsoft.com/office/powerpoint/2010/main" val="746331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Matrix decomposition: </a:t>
            </a:r>
            <a:r>
              <a:rPr lang="en-US" b="0" i="0" dirty="0">
                <a:solidFill>
                  <a:srgbClr val="202122"/>
                </a:solidFill>
                <a:effectLst/>
                <a:latin typeface="Arial" panose="020B0604020202020204" pitchFamily="34" charset="0"/>
              </a:rPr>
              <a:t> </a:t>
            </a:r>
            <a:r>
              <a:rPr lang="en-US" b="0" i="0" u="none" strike="noStrike" dirty="0">
                <a:solidFill>
                  <a:srgbClr val="0645AD"/>
                </a:solidFill>
                <a:effectLst/>
                <a:latin typeface="Arial" panose="020B0604020202020204" pitchFamily="34" charset="0"/>
              </a:rPr>
              <a:t>A is factorized</a:t>
            </a:r>
            <a:r>
              <a:rPr lang="en-US" b="0" i="0" dirty="0">
                <a:solidFill>
                  <a:srgbClr val="202122"/>
                </a:solidFill>
                <a:effectLst/>
                <a:latin typeface="Arial" panose="020B0604020202020204" pitchFamily="34" charset="0"/>
              </a:rPr>
              <a:t> into (usually) two matrices </a:t>
            </a:r>
            <a:r>
              <a:rPr lang="en-US" b="1" i="0" dirty="0">
                <a:solidFill>
                  <a:srgbClr val="202122"/>
                </a:solidFill>
                <a:effectLst/>
                <a:latin typeface="Nimbus Roman No9 L"/>
              </a:rPr>
              <a:t>W</a:t>
            </a:r>
            <a:r>
              <a:rPr lang="en-US" b="0" i="0" dirty="0">
                <a:solidFill>
                  <a:srgbClr val="202122"/>
                </a:solidFill>
                <a:effectLst/>
                <a:latin typeface="Arial" panose="020B0604020202020204" pitchFamily="34" charset="0"/>
              </a:rPr>
              <a:t> and </a:t>
            </a:r>
            <a:r>
              <a:rPr lang="en-US" b="1" i="0" dirty="0">
                <a:solidFill>
                  <a:srgbClr val="202122"/>
                </a:solidFill>
                <a:effectLst/>
                <a:latin typeface="Nimbus Roman No9 L"/>
              </a:rPr>
              <a:t>H</a:t>
            </a:r>
            <a:r>
              <a:rPr lang="en-US" b="0" i="0" dirty="0">
                <a:solidFill>
                  <a:srgbClr val="202122"/>
                </a:solidFill>
                <a:effectLst/>
                <a:latin typeface="Arial" panose="020B0604020202020204" pitchFamily="34" charset="0"/>
              </a:rPr>
              <a:t>, with the property that all three matrices have no negative elements</a:t>
            </a:r>
            <a:endParaRPr lang="en-US" dirty="0"/>
          </a:p>
          <a:p>
            <a:pPr marL="171450" indent="-171450">
              <a:buFontTx/>
              <a:buChar char="-"/>
            </a:pPr>
            <a:r>
              <a:rPr lang="en-US" dirty="0"/>
              <a:t>We want to retain matrix H which contains the documents and the weighting of each topic it could belong too</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20</a:t>
            </a:fld>
            <a:endParaRPr lang="en-CA"/>
          </a:p>
        </p:txBody>
      </p:sp>
    </p:spTree>
    <p:extLst>
      <p:ext uri="{BB962C8B-B14F-4D97-AF65-F5344CB8AC3E}">
        <p14:creationId xmlns:p14="http://schemas.microsoft.com/office/powerpoint/2010/main" val="1691648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The example below has Doc1 and Doc4 points a lot to freekick, shoot, Liverpool while Doc2 and Doc3 point to dunk, rebound, foul, and </a:t>
            </a:r>
            <a:r>
              <a:rPr lang="en-US" dirty="0" err="1"/>
              <a:t>nba</a:t>
            </a:r>
            <a:r>
              <a:rPr lang="en-US" dirty="0"/>
              <a:t>. LDA can cluster Doc1 and Doc4 into topics we can classify as soccer and Doc2 and Doc3 into topic we classify as basketball.</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21</a:t>
            </a:fld>
            <a:endParaRPr lang="en-CA"/>
          </a:p>
        </p:txBody>
      </p:sp>
    </p:spTree>
    <p:extLst>
      <p:ext uri="{BB962C8B-B14F-4D97-AF65-F5344CB8AC3E}">
        <p14:creationId xmlns:p14="http://schemas.microsoft.com/office/powerpoint/2010/main" val="3302146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first 10 topics generated by both methods. I chose to proceed with NMF because the topics are more intuitive and I can show you why</a:t>
            </a:r>
            <a:endParaRPr lang="en-CA" dirty="0"/>
          </a:p>
        </p:txBody>
      </p:sp>
      <p:sp>
        <p:nvSpPr>
          <p:cNvPr id="4" name="Slide Number Placeholder 3"/>
          <p:cNvSpPr>
            <a:spLocks noGrp="1"/>
          </p:cNvSpPr>
          <p:nvPr>
            <p:ph type="sldNum" sz="quarter" idx="5"/>
          </p:nvPr>
        </p:nvSpPr>
        <p:spPr/>
        <p:txBody>
          <a:bodyPr/>
          <a:lstStyle/>
          <a:p>
            <a:fld id="{A70C4028-564E-48F8-81CD-F3E82499D38C}" type="slidenum">
              <a:rPr lang="en-CA" smtClean="0"/>
              <a:t>22</a:t>
            </a:fld>
            <a:endParaRPr lang="en-CA"/>
          </a:p>
        </p:txBody>
      </p:sp>
    </p:spTree>
    <p:extLst>
      <p:ext uri="{BB962C8B-B14F-4D97-AF65-F5344CB8AC3E}">
        <p14:creationId xmlns:p14="http://schemas.microsoft.com/office/powerpoint/2010/main" val="42335912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7ECFB-1510-4BAE-9CE3-0A2D5B6AF78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13227908-7D1F-47F5-87FE-6D4587B690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FCCED55B-731F-497C-9544-66B14E78F250}"/>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5" name="Footer Placeholder 4">
            <a:extLst>
              <a:ext uri="{FF2B5EF4-FFF2-40B4-BE49-F238E27FC236}">
                <a16:creationId xmlns:a16="http://schemas.microsoft.com/office/drawing/2014/main" id="{7CB9B842-24FB-4B96-8005-0DBA6F4BF93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ACBF5BA-1BDF-4D8E-A63C-9D4266EFD0D3}"/>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2224025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9DC51-45EC-4AC6-98AC-9991C8E12474}"/>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3A6DDADF-B233-45E9-9550-D262D2BB80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4EEB0A1-BD94-40C6-AF78-07CCE6C2D4E3}"/>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5" name="Footer Placeholder 4">
            <a:extLst>
              <a:ext uri="{FF2B5EF4-FFF2-40B4-BE49-F238E27FC236}">
                <a16:creationId xmlns:a16="http://schemas.microsoft.com/office/drawing/2014/main" id="{A2863369-E5FE-4D54-90C2-03775DBA483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6E4DC55-D6EC-4D80-B66D-E5E680C53CCC}"/>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19194460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98EFA5-97D3-4B87-B172-46C823F0964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15C1B505-12BB-40B5-B862-78A80086B1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8941D75-0F62-4BB0-9271-61D25CD5AFD0}"/>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5" name="Footer Placeholder 4">
            <a:extLst>
              <a:ext uri="{FF2B5EF4-FFF2-40B4-BE49-F238E27FC236}">
                <a16:creationId xmlns:a16="http://schemas.microsoft.com/office/drawing/2014/main" id="{D4D7F1DB-B306-408E-AC24-4CC56506B33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073B113-C35D-44B1-B1A4-0D7CA065217A}"/>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2877403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11FA1-FA3F-4C20-AA7C-046D0345E04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1FBEF16-D63E-40F5-B356-6C2881E248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5B54DA5-F0A4-4BD7-B260-764ACFFC4AAA}"/>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5" name="Footer Placeholder 4">
            <a:extLst>
              <a:ext uri="{FF2B5EF4-FFF2-40B4-BE49-F238E27FC236}">
                <a16:creationId xmlns:a16="http://schemas.microsoft.com/office/drawing/2014/main" id="{EFA1F1B3-97A3-4A75-83DB-208C0FB4841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64E44D6-D9A8-4D77-86A5-7AF82D32BD8C}"/>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462332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C8045-45EE-4AD3-B09F-71764C361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D3961CEC-2CFC-4FBE-812A-27C1082E57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43E1FF-AB7C-462C-BE01-36F2C9842945}"/>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5" name="Footer Placeholder 4">
            <a:extLst>
              <a:ext uri="{FF2B5EF4-FFF2-40B4-BE49-F238E27FC236}">
                <a16:creationId xmlns:a16="http://schemas.microsoft.com/office/drawing/2014/main" id="{43CB1FE7-7E9C-45E8-842B-FAA86C400B9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813C344-D7D0-44E1-AC52-6153C0458891}"/>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290675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79DF8-288C-4066-9CFC-D0530CCC5B0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40E1727-404C-4B10-A175-C78D94B5CB2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DD2CEFD9-589F-4989-9D9C-326990579B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844DB5B0-EFE0-4688-98B5-B9C8DB94C3ED}"/>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6" name="Footer Placeholder 5">
            <a:extLst>
              <a:ext uri="{FF2B5EF4-FFF2-40B4-BE49-F238E27FC236}">
                <a16:creationId xmlns:a16="http://schemas.microsoft.com/office/drawing/2014/main" id="{4AC41C50-5802-450F-A45C-C454127E7A29}"/>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C62FC635-2C93-4F66-AF22-5844290F3B0B}"/>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2082478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D57A0-0715-49EE-BF62-9602D0087481}"/>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6586F307-49DB-40F5-B345-60CCC995DC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069E27-6CE2-4340-9E05-2BE41480A6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1E1B8853-114D-4FC7-B6BB-F51F9E9804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03F9EF-8305-42B7-B560-409621B149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5628C4D6-F9F0-4D6E-B62B-ECAF63249346}"/>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8" name="Footer Placeholder 7">
            <a:extLst>
              <a:ext uri="{FF2B5EF4-FFF2-40B4-BE49-F238E27FC236}">
                <a16:creationId xmlns:a16="http://schemas.microsoft.com/office/drawing/2014/main" id="{DF9F5939-1048-491A-BF75-13CC8DF31803}"/>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904FFA17-0359-4FBA-8116-1A9511C5CC9A}"/>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550089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4342C-B640-469C-96AB-4ACBE4AECAAD}"/>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31BC13EC-A5DE-429A-B498-5914692F3983}"/>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4" name="Footer Placeholder 3">
            <a:extLst>
              <a:ext uri="{FF2B5EF4-FFF2-40B4-BE49-F238E27FC236}">
                <a16:creationId xmlns:a16="http://schemas.microsoft.com/office/drawing/2014/main" id="{49204873-8E52-480B-A2F7-10EB7019EE07}"/>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1ABB63E5-0F10-4533-BBEC-D92AE9EF398B}"/>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2084648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72B085-6EC6-4776-9F9B-A1F321EA50ED}"/>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3" name="Footer Placeholder 2">
            <a:extLst>
              <a:ext uri="{FF2B5EF4-FFF2-40B4-BE49-F238E27FC236}">
                <a16:creationId xmlns:a16="http://schemas.microsoft.com/office/drawing/2014/main" id="{40E5A773-087E-46D0-80C3-0F8AF0C2CDE2}"/>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B4C0509D-67F8-4E2D-BC33-C9C65399F667}"/>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14547791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88AF9-CBDA-44CA-AFB5-942BDBD01F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275C3436-D914-42B1-A597-BF14F9D3F89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87E39D97-EE8F-4859-81C1-BD387D0468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4DA7F6-1972-4882-9C62-F9F152940848}"/>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6" name="Footer Placeholder 5">
            <a:extLst>
              <a:ext uri="{FF2B5EF4-FFF2-40B4-BE49-F238E27FC236}">
                <a16:creationId xmlns:a16="http://schemas.microsoft.com/office/drawing/2014/main" id="{A305E8B6-5F8E-4D4C-A266-841A32A8526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E90EF32-38A6-4013-85DA-9F60C74C4D2B}"/>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1549985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F1DC0-20E2-4CF5-832E-051C1E0DF7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BB74F57E-D15D-448A-B464-64C67B22F2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84A98FF1-7402-44F1-A8BD-6ED9082962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8692FA-FE8B-4113-B25E-FC1352542A28}"/>
              </a:ext>
            </a:extLst>
          </p:cNvPr>
          <p:cNvSpPr>
            <a:spLocks noGrp="1"/>
          </p:cNvSpPr>
          <p:nvPr>
            <p:ph type="dt" sz="half" idx="10"/>
          </p:nvPr>
        </p:nvSpPr>
        <p:spPr/>
        <p:txBody>
          <a:bodyPr/>
          <a:lstStyle/>
          <a:p>
            <a:fld id="{184A5A82-9D86-4517-BFE5-0F91FD4DF719}" type="datetimeFigureOut">
              <a:rPr lang="en-CA" smtClean="0"/>
              <a:t>2021-02-28</a:t>
            </a:fld>
            <a:endParaRPr lang="en-CA"/>
          </a:p>
        </p:txBody>
      </p:sp>
      <p:sp>
        <p:nvSpPr>
          <p:cNvPr id="6" name="Footer Placeholder 5">
            <a:extLst>
              <a:ext uri="{FF2B5EF4-FFF2-40B4-BE49-F238E27FC236}">
                <a16:creationId xmlns:a16="http://schemas.microsoft.com/office/drawing/2014/main" id="{69FA0FBF-2967-4ACA-8EB7-86BA7ABAA59D}"/>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612BB6BC-3D6D-4117-AC20-E7A4A27AB76F}"/>
              </a:ext>
            </a:extLst>
          </p:cNvPr>
          <p:cNvSpPr>
            <a:spLocks noGrp="1"/>
          </p:cNvSpPr>
          <p:nvPr>
            <p:ph type="sldNum" sz="quarter" idx="12"/>
          </p:nvPr>
        </p:nvSpPr>
        <p:spPr/>
        <p:txBody>
          <a:bodyPr/>
          <a:lstStyle/>
          <a:p>
            <a:fld id="{5DC50122-C30F-470F-A77D-1E32381E3014}" type="slidenum">
              <a:rPr lang="en-CA" smtClean="0"/>
              <a:t>‹#›</a:t>
            </a:fld>
            <a:endParaRPr lang="en-CA"/>
          </a:p>
        </p:txBody>
      </p:sp>
    </p:spTree>
    <p:extLst>
      <p:ext uri="{BB962C8B-B14F-4D97-AF65-F5344CB8AC3E}">
        <p14:creationId xmlns:p14="http://schemas.microsoft.com/office/powerpoint/2010/main" val="41864682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D9F329-1895-4943-BFAF-F4F8B0E9C1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4C99B4B3-17C8-46C4-BCF3-83928AAEAC7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6CB68CA-90FF-4F72-9FC9-9319467DFB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4A5A82-9D86-4517-BFE5-0F91FD4DF719}" type="datetimeFigureOut">
              <a:rPr lang="en-CA" smtClean="0"/>
              <a:t>2021-02-28</a:t>
            </a:fld>
            <a:endParaRPr lang="en-CA"/>
          </a:p>
        </p:txBody>
      </p:sp>
      <p:sp>
        <p:nvSpPr>
          <p:cNvPr id="5" name="Footer Placeholder 4">
            <a:extLst>
              <a:ext uri="{FF2B5EF4-FFF2-40B4-BE49-F238E27FC236}">
                <a16:creationId xmlns:a16="http://schemas.microsoft.com/office/drawing/2014/main" id="{A0FDAAD4-DBCB-43BA-85E8-659C7C1939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E50667EF-1558-40CC-8305-CF0E8E00C0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C50122-C30F-470F-A77D-1E32381E3014}" type="slidenum">
              <a:rPr lang="en-CA" smtClean="0"/>
              <a:t>‹#›</a:t>
            </a:fld>
            <a:endParaRPr lang="en-CA"/>
          </a:p>
        </p:txBody>
      </p:sp>
    </p:spTree>
    <p:extLst>
      <p:ext uri="{BB962C8B-B14F-4D97-AF65-F5344CB8AC3E}">
        <p14:creationId xmlns:p14="http://schemas.microsoft.com/office/powerpoint/2010/main" val="37770803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35.png"/><Relationship Id="rId4" Type="http://schemas.openxmlformats.org/officeDocument/2006/relationships/notesSlide" Target="../notesSlides/notesSlide18.xml"/></Relationships>
</file>

<file path=ppt/slides/_rels/slide3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7.png"/><Relationship Id="rId4" Type="http://schemas.openxmlformats.org/officeDocument/2006/relationships/notesSlide" Target="../notesSlides/notesSlide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8377D-46BC-4D1B-B729-4CB6DE6FA51A}"/>
              </a:ext>
            </a:extLst>
          </p:cNvPr>
          <p:cNvSpPr>
            <a:spLocks noGrp="1"/>
          </p:cNvSpPr>
          <p:nvPr>
            <p:ph type="ctrTitle"/>
          </p:nvPr>
        </p:nvSpPr>
        <p:spPr/>
        <p:txBody>
          <a:bodyPr>
            <a:normAutofit/>
          </a:bodyPr>
          <a:lstStyle/>
          <a:p>
            <a:r>
              <a:rPr lang="en-US" dirty="0">
                <a:solidFill>
                  <a:srgbClr val="0070C0"/>
                </a:solidFill>
              </a:rPr>
              <a:t>SSENSE.com</a:t>
            </a:r>
            <a:br>
              <a:rPr lang="en-US" dirty="0">
                <a:solidFill>
                  <a:srgbClr val="0070C0"/>
                </a:solidFill>
              </a:rPr>
            </a:br>
            <a:r>
              <a:rPr lang="en-US" dirty="0">
                <a:solidFill>
                  <a:srgbClr val="0070C0"/>
                </a:solidFill>
              </a:rPr>
              <a:t>Recommendation Engine</a:t>
            </a:r>
            <a:endParaRPr lang="en-CA" dirty="0">
              <a:solidFill>
                <a:srgbClr val="0070C0"/>
              </a:solidFill>
            </a:endParaRPr>
          </a:p>
        </p:txBody>
      </p:sp>
      <p:sp>
        <p:nvSpPr>
          <p:cNvPr id="3" name="Subtitle 2">
            <a:extLst>
              <a:ext uri="{FF2B5EF4-FFF2-40B4-BE49-F238E27FC236}">
                <a16:creationId xmlns:a16="http://schemas.microsoft.com/office/drawing/2014/main" id="{B5079559-8921-4AE3-ADBB-9A69C0D58B49}"/>
              </a:ext>
            </a:extLst>
          </p:cNvPr>
          <p:cNvSpPr>
            <a:spLocks noGrp="1"/>
          </p:cNvSpPr>
          <p:nvPr>
            <p:ph type="subTitle" idx="1"/>
          </p:nvPr>
        </p:nvSpPr>
        <p:spPr>
          <a:xfrm>
            <a:off x="1524000" y="3602038"/>
            <a:ext cx="9144000" cy="425213"/>
          </a:xfrm>
        </p:spPr>
        <p:txBody>
          <a:bodyPr/>
          <a:lstStyle/>
          <a:p>
            <a:r>
              <a:rPr lang="en-US" dirty="0"/>
              <a:t>an end-to-end data science project</a:t>
            </a:r>
            <a:endParaRPr lang="en-CA" dirty="0"/>
          </a:p>
        </p:txBody>
      </p:sp>
      <p:sp>
        <p:nvSpPr>
          <p:cNvPr id="4" name="Subtitle 2">
            <a:extLst>
              <a:ext uri="{FF2B5EF4-FFF2-40B4-BE49-F238E27FC236}">
                <a16:creationId xmlns:a16="http://schemas.microsoft.com/office/drawing/2014/main" id="{577841DF-916C-480A-8326-F0EE8A58A772}"/>
              </a:ext>
            </a:extLst>
          </p:cNvPr>
          <p:cNvSpPr txBox="1">
            <a:spLocks/>
          </p:cNvSpPr>
          <p:nvPr/>
        </p:nvSpPr>
        <p:spPr>
          <a:xfrm>
            <a:off x="1524000" y="5408140"/>
            <a:ext cx="9144000" cy="60204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by Tri Nguyen</a:t>
            </a:r>
          </a:p>
        </p:txBody>
      </p:sp>
      <p:sp>
        <p:nvSpPr>
          <p:cNvPr id="6" name="TextBox 5">
            <a:extLst>
              <a:ext uri="{FF2B5EF4-FFF2-40B4-BE49-F238E27FC236}">
                <a16:creationId xmlns:a16="http://schemas.microsoft.com/office/drawing/2014/main" id="{A4275C43-E6B7-48CB-920E-312B8C0671A8}"/>
              </a:ext>
            </a:extLst>
          </p:cNvPr>
          <p:cNvSpPr txBox="1"/>
          <p:nvPr/>
        </p:nvSpPr>
        <p:spPr>
          <a:xfrm>
            <a:off x="3366856" y="6010183"/>
            <a:ext cx="6094520" cy="369332"/>
          </a:xfrm>
          <a:prstGeom prst="rect">
            <a:avLst/>
          </a:prstGeom>
          <a:noFill/>
        </p:spPr>
        <p:txBody>
          <a:bodyPr wrap="square">
            <a:spAutoFit/>
          </a:bodyPr>
          <a:lstStyle/>
          <a:p>
            <a:r>
              <a:rPr lang="en-CA" dirty="0"/>
              <a:t>github.com/</a:t>
            </a:r>
            <a:r>
              <a:rPr lang="en-CA" dirty="0" err="1"/>
              <a:t>nqtri</a:t>
            </a:r>
            <a:r>
              <a:rPr lang="en-CA" dirty="0"/>
              <a:t>/SSENSE-Product-Recommendation-System</a:t>
            </a:r>
          </a:p>
        </p:txBody>
      </p:sp>
    </p:spTree>
    <p:extLst>
      <p:ext uri="{BB962C8B-B14F-4D97-AF65-F5344CB8AC3E}">
        <p14:creationId xmlns:p14="http://schemas.microsoft.com/office/powerpoint/2010/main" val="40996647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D357C-1F1A-408B-BDFD-109944045A04}"/>
              </a:ext>
            </a:extLst>
          </p:cNvPr>
          <p:cNvSpPr>
            <a:spLocks noGrp="1"/>
          </p:cNvSpPr>
          <p:nvPr>
            <p:ph type="title"/>
          </p:nvPr>
        </p:nvSpPr>
        <p:spPr/>
        <p:txBody>
          <a:bodyPr/>
          <a:lstStyle/>
          <a:p>
            <a:r>
              <a:rPr lang="en-US" dirty="0">
                <a:solidFill>
                  <a:srgbClr val="0070C0"/>
                </a:solidFill>
              </a:rPr>
              <a:t>Top Product Categories</a:t>
            </a:r>
            <a:endParaRPr lang="en-CA" dirty="0"/>
          </a:p>
        </p:txBody>
      </p:sp>
      <p:sp>
        <p:nvSpPr>
          <p:cNvPr id="8" name="Content Placeholder 2">
            <a:extLst>
              <a:ext uri="{FF2B5EF4-FFF2-40B4-BE49-F238E27FC236}">
                <a16:creationId xmlns:a16="http://schemas.microsoft.com/office/drawing/2014/main" id="{A66A0633-A3C0-40A9-85EB-FAD3B98EFB35}"/>
              </a:ext>
            </a:extLst>
          </p:cNvPr>
          <p:cNvSpPr>
            <a:spLocks noGrp="1"/>
          </p:cNvSpPr>
          <p:nvPr>
            <p:ph idx="1"/>
          </p:nvPr>
        </p:nvSpPr>
        <p:spPr>
          <a:xfrm>
            <a:off x="678977" y="1905529"/>
            <a:ext cx="2304453" cy="895534"/>
          </a:xfrm>
        </p:spPr>
        <p:txBody>
          <a:bodyPr>
            <a:normAutofit/>
          </a:bodyPr>
          <a:lstStyle/>
          <a:p>
            <a:pPr marL="0" indent="0" algn="ctr">
              <a:buNone/>
            </a:pPr>
            <a:r>
              <a:rPr lang="en-US" sz="3200" dirty="0"/>
              <a:t>T-shirt</a:t>
            </a:r>
          </a:p>
        </p:txBody>
      </p:sp>
      <p:sp>
        <p:nvSpPr>
          <p:cNvPr id="10" name="Content Placeholder 2">
            <a:extLst>
              <a:ext uri="{FF2B5EF4-FFF2-40B4-BE49-F238E27FC236}">
                <a16:creationId xmlns:a16="http://schemas.microsoft.com/office/drawing/2014/main" id="{28758DB6-6F2A-4A45-BA0F-6F052D548AB9}"/>
              </a:ext>
            </a:extLst>
          </p:cNvPr>
          <p:cNvSpPr txBox="1">
            <a:spLocks/>
          </p:cNvSpPr>
          <p:nvPr/>
        </p:nvSpPr>
        <p:spPr>
          <a:xfrm>
            <a:off x="3658512" y="1681226"/>
            <a:ext cx="2778065" cy="1105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dirty="0"/>
              <a:t>Low Top Sneakers</a:t>
            </a:r>
          </a:p>
        </p:txBody>
      </p:sp>
      <p:sp>
        <p:nvSpPr>
          <p:cNvPr id="12" name="Content Placeholder 2">
            <a:extLst>
              <a:ext uri="{FF2B5EF4-FFF2-40B4-BE49-F238E27FC236}">
                <a16:creationId xmlns:a16="http://schemas.microsoft.com/office/drawing/2014/main" id="{2E24CDC2-DD92-4609-9FDB-1F257748958A}"/>
              </a:ext>
            </a:extLst>
          </p:cNvPr>
          <p:cNvSpPr txBox="1">
            <a:spLocks/>
          </p:cNvSpPr>
          <p:nvPr/>
        </p:nvSpPr>
        <p:spPr>
          <a:xfrm>
            <a:off x="6774118" y="1800407"/>
            <a:ext cx="2122873" cy="1105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dirty="0"/>
              <a:t>Shirts</a:t>
            </a:r>
          </a:p>
        </p:txBody>
      </p:sp>
      <p:sp>
        <p:nvSpPr>
          <p:cNvPr id="13" name="Content Placeholder 2">
            <a:extLst>
              <a:ext uri="{FF2B5EF4-FFF2-40B4-BE49-F238E27FC236}">
                <a16:creationId xmlns:a16="http://schemas.microsoft.com/office/drawing/2014/main" id="{0168B462-F267-46E6-A32B-499C4A8D14F2}"/>
              </a:ext>
            </a:extLst>
          </p:cNvPr>
          <p:cNvSpPr txBox="1">
            <a:spLocks/>
          </p:cNvSpPr>
          <p:nvPr/>
        </p:nvSpPr>
        <p:spPr>
          <a:xfrm>
            <a:off x="9234533" y="1681226"/>
            <a:ext cx="2376811" cy="11057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3200" dirty="0"/>
              <a:t>Trousers</a:t>
            </a:r>
          </a:p>
        </p:txBody>
      </p:sp>
      <p:pic>
        <p:nvPicPr>
          <p:cNvPr id="4" name="Picture 3">
            <a:extLst>
              <a:ext uri="{FF2B5EF4-FFF2-40B4-BE49-F238E27FC236}">
                <a16:creationId xmlns:a16="http://schemas.microsoft.com/office/drawing/2014/main" id="{DBA85C4B-96D0-4BA6-A857-B358FCA8C214}"/>
              </a:ext>
            </a:extLst>
          </p:cNvPr>
          <p:cNvPicPr>
            <a:picLocks noChangeAspect="1"/>
          </p:cNvPicPr>
          <p:nvPr/>
        </p:nvPicPr>
        <p:blipFill>
          <a:blip r:embed="rId2"/>
          <a:stretch>
            <a:fillRect/>
          </a:stretch>
        </p:blipFill>
        <p:spPr>
          <a:xfrm>
            <a:off x="1121402" y="2813637"/>
            <a:ext cx="1419601" cy="3081572"/>
          </a:xfrm>
          <a:prstGeom prst="rect">
            <a:avLst/>
          </a:prstGeom>
        </p:spPr>
      </p:pic>
      <p:pic>
        <p:nvPicPr>
          <p:cNvPr id="14" name="Picture 13">
            <a:extLst>
              <a:ext uri="{FF2B5EF4-FFF2-40B4-BE49-F238E27FC236}">
                <a16:creationId xmlns:a16="http://schemas.microsoft.com/office/drawing/2014/main" id="{0584C8B1-4303-4122-A6FE-732F1398020A}"/>
              </a:ext>
            </a:extLst>
          </p:cNvPr>
          <p:cNvPicPr>
            <a:picLocks noChangeAspect="1"/>
          </p:cNvPicPr>
          <p:nvPr/>
        </p:nvPicPr>
        <p:blipFill>
          <a:blip r:embed="rId3"/>
          <a:stretch>
            <a:fillRect/>
          </a:stretch>
        </p:blipFill>
        <p:spPr>
          <a:xfrm>
            <a:off x="3658512" y="4070997"/>
            <a:ext cx="2615957" cy="978296"/>
          </a:xfrm>
          <a:prstGeom prst="rect">
            <a:avLst/>
          </a:prstGeom>
        </p:spPr>
      </p:pic>
      <p:pic>
        <p:nvPicPr>
          <p:cNvPr id="16" name="Picture 15">
            <a:extLst>
              <a:ext uri="{FF2B5EF4-FFF2-40B4-BE49-F238E27FC236}">
                <a16:creationId xmlns:a16="http://schemas.microsoft.com/office/drawing/2014/main" id="{D177A5E3-3B81-431F-A346-C4B285539368}"/>
              </a:ext>
            </a:extLst>
          </p:cNvPr>
          <p:cNvPicPr>
            <a:picLocks noChangeAspect="1"/>
          </p:cNvPicPr>
          <p:nvPr/>
        </p:nvPicPr>
        <p:blipFill>
          <a:blip r:embed="rId4"/>
          <a:stretch>
            <a:fillRect/>
          </a:stretch>
        </p:blipFill>
        <p:spPr>
          <a:xfrm>
            <a:off x="7151395" y="2787004"/>
            <a:ext cx="1368319" cy="3006554"/>
          </a:xfrm>
          <a:prstGeom prst="rect">
            <a:avLst/>
          </a:prstGeom>
        </p:spPr>
      </p:pic>
      <p:pic>
        <p:nvPicPr>
          <p:cNvPr id="18" name="Picture 17">
            <a:extLst>
              <a:ext uri="{FF2B5EF4-FFF2-40B4-BE49-F238E27FC236}">
                <a16:creationId xmlns:a16="http://schemas.microsoft.com/office/drawing/2014/main" id="{53A587E1-72B4-4E7D-9755-DDE42F0DBD29}"/>
              </a:ext>
            </a:extLst>
          </p:cNvPr>
          <p:cNvPicPr>
            <a:picLocks noChangeAspect="1"/>
          </p:cNvPicPr>
          <p:nvPr/>
        </p:nvPicPr>
        <p:blipFill>
          <a:blip r:embed="rId5"/>
          <a:stretch>
            <a:fillRect/>
          </a:stretch>
        </p:blipFill>
        <p:spPr>
          <a:xfrm>
            <a:off x="9771454" y="2906185"/>
            <a:ext cx="1299144" cy="2887373"/>
          </a:xfrm>
          <a:prstGeom prst="rect">
            <a:avLst/>
          </a:prstGeom>
        </p:spPr>
      </p:pic>
    </p:spTree>
    <p:extLst>
      <p:ext uri="{BB962C8B-B14F-4D97-AF65-F5344CB8AC3E}">
        <p14:creationId xmlns:p14="http://schemas.microsoft.com/office/powerpoint/2010/main" val="13903148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D357C-1F1A-408B-BDFD-109944045A04}"/>
              </a:ext>
            </a:extLst>
          </p:cNvPr>
          <p:cNvSpPr>
            <a:spLocks noGrp="1"/>
          </p:cNvSpPr>
          <p:nvPr>
            <p:ph type="title"/>
          </p:nvPr>
        </p:nvSpPr>
        <p:spPr/>
        <p:txBody>
          <a:bodyPr/>
          <a:lstStyle/>
          <a:p>
            <a:r>
              <a:rPr lang="en-US" dirty="0">
                <a:solidFill>
                  <a:srgbClr val="0070C0"/>
                </a:solidFill>
              </a:rPr>
              <a:t>Most Popular Brands</a:t>
            </a:r>
            <a:endParaRPr lang="en-CA" dirty="0"/>
          </a:p>
        </p:txBody>
      </p:sp>
      <p:pic>
        <p:nvPicPr>
          <p:cNvPr id="5" name="Picture 4">
            <a:extLst>
              <a:ext uri="{FF2B5EF4-FFF2-40B4-BE49-F238E27FC236}">
                <a16:creationId xmlns:a16="http://schemas.microsoft.com/office/drawing/2014/main" id="{3D42CA83-8238-4383-89A5-6A56B8B53227}"/>
              </a:ext>
            </a:extLst>
          </p:cNvPr>
          <p:cNvPicPr>
            <a:picLocks noChangeAspect="1"/>
          </p:cNvPicPr>
          <p:nvPr/>
        </p:nvPicPr>
        <p:blipFill>
          <a:blip r:embed="rId2"/>
          <a:stretch>
            <a:fillRect/>
          </a:stretch>
        </p:blipFill>
        <p:spPr>
          <a:xfrm>
            <a:off x="1371602" y="2103437"/>
            <a:ext cx="3050083" cy="1325563"/>
          </a:xfrm>
          <a:prstGeom prst="rect">
            <a:avLst/>
          </a:prstGeom>
        </p:spPr>
      </p:pic>
      <p:pic>
        <p:nvPicPr>
          <p:cNvPr id="7" name="Picture 6">
            <a:extLst>
              <a:ext uri="{FF2B5EF4-FFF2-40B4-BE49-F238E27FC236}">
                <a16:creationId xmlns:a16="http://schemas.microsoft.com/office/drawing/2014/main" id="{241BEECC-7EF3-455A-9BF5-197169E255C7}"/>
              </a:ext>
            </a:extLst>
          </p:cNvPr>
          <p:cNvPicPr>
            <a:picLocks noChangeAspect="1"/>
          </p:cNvPicPr>
          <p:nvPr/>
        </p:nvPicPr>
        <p:blipFill>
          <a:blip r:embed="rId3"/>
          <a:stretch>
            <a:fillRect/>
          </a:stretch>
        </p:blipFill>
        <p:spPr>
          <a:xfrm>
            <a:off x="7092792" y="2103437"/>
            <a:ext cx="3590091" cy="945162"/>
          </a:xfrm>
          <a:prstGeom prst="rect">
            <a:avLst/>
          </a:prstGeom>
        </p:spPr>
      </p:pic>
      <p:pic>
        <p:nvPicPr>
          <p:cNvPr id="9" name="Picture 8">
            <a:extLst>
              <a:ext uri="{FF2B5EF4-FFF2-40B4-BE49-F238E27FC236}">
                <a16:creationId xmlns:a16="http://schemas.microsoft.com/office/drawing/2014/main" id="{1AECB63B-8F35-433C-8558-10E92203C81A}"/>
              </a:ext>
            </a:extLst>
          </p:cNvPr>
          <p:cNvPicPr>
            <a:picLocks noChangeAspect="1"/>
          </p:cNvPicPr>
          <p:nvPr/>
        </p:nvPicPr>
        <p:blipFill>
          <a:blip r:embed="rId4"/>
          <a:stretch>
            <a:fillRect/>
          </a:stretch>
        </p:blipFill>
        <p:spPr>
          <a:xfrm>
            <a:off x="1006319" y="4788231"/>
            <a:ext cx="3780648" cy="861317"/>
          </a:xfrm>
          <a:prstGeom prst="rect">
            <a:avLst/>
          </a:prstGeom>
        </p:spPr>
      </p:pic>
      <p:pic>
        <p:nvPicPr>
          <p:cNvPr id="11" name="Picture 10">
            <a:extLst>
              <a:ext uri="{FF2B5EF4-FFF2-40B4-BE49-F238E27FC236}">
                <a16:creationId xmlns:a16="http://schemas.microsoft.com/office/drawing/2014/main" id="{5D69257E-C7F0-4107-A4C1-720E2F767645}"/>
              </a:ext>
            </a:extLst>
          </p:cNvPr>
          <p:cNvPicPr>
            <a:picLocks noChangeAspect="1"/>
          </p:cNvPicPr>
          <p:nvPr/>
        </p:nvPicPr>
        <p:blipFill>
          <a:blip r:embed="rId5"/>
          <a:stretch>
            <a:fillRect/>
          </a:stretch>
        </p:blipFill>
        <p:spPr>
          <a:xfrm>
            <a:off x="6415489" y="4448270"/>
            <a:ext cx="4944696" cy="1398054"/>
          </a:xfrm>
          <a:prstGeom prst="rect">
            <a:avLst/>
          </a:prstGeom>
        </p:spPr>
      </p:pic>
    </p:spTree>
    <p:extLst>
      <p:ext uri="{BB962C8B-B14F-4D97-AF65-F5344CB8AC3E}">
        <p14:creationId xmlns:p14="http://schemas.microsoft.com/office/powerpoint/2010/main" val="31907409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925B93-FD31-4B75-8829-F53F8C5EFB19}"/>
              </a:ext>
            </a:extLst>
          </p:cNvPr>
          <p:cNvSpPr>
            <a:spLocks noGrp="1"/>
          </p:cNvSpPr>
          <p:nvPr>
            <p:ph type="title"/>
          </p:nvPr>
        </p:nvSpPr>
        <p:spPr>
          <a:xfrm>
            <a:off x="838200" y="365125"/>
            <a:ext cx="10515600" cy="1325563"/>
          </a:xfrm>
        </p:spPr>
        <p:txBody>
          <a:bodyPr/>
          <a:lstStyle/>
          <a:p>
            <a:r>
              <a:rPr lang="en-US" dirty="0">
                <a:solidFill>
                  <a:srgbClr val="0070C0"/>
                </a:solidFill>
              </a:rPr>
              <a:t>Prices</a:t>
            </a:r>
            <a:endParaRPr lang="en-CA" dirty="0"/>
          </a:p>
        </p:txBody>
      </p:sp>
      <p:pic>
        <p:nvPicPr>
          <p:cNvPr id="4" name="Picture 3">
            <a:extLst>
              <a:ext uri="{FF2B5EF4-FFF2-40B4-BE49-F238E27FC236}">
                <a16:creationId xmlns:a16="http://schemas.microsoft.com/office/drawing/2014/main" id="{69CD8907-CCAF-44D6-820E-E4A50807ED36}"/>
              </a:ext>
            </a:extLst>
          </p:cNvPr>
          <p:cNvPicPr>
            <a:picLocks noChangeAspect="1"/>
          </p:cNvPicPr>
          <p:nvPr/>
        </p:nvPicPr>
        <p:blipFill>
          <a:blip r:embed="rId2"/>
          <a:stretch>
            <a:fillRect/>
          </a:stretch>
        </p:blipFill>
        <p:spPr>
          <a:xfrm>
            <a:off x="3734849" y="1450991"/>
            <a:ext cx="4722302" cy="4596262"/>
          </a:xfrm>
          <a:prstGeom prst="rect">
            <a:avLst/>
          </a:prstGeom>
        </p:spPr>
      </p:pic>
      <p:sp>
        <p:nvSpPr>
          <p:cNvPr id="6" name="Content Placeholder 2">
            <a:extLst>
              <a:ext uri="{FF2B5EF4-FFF2-40B4-BE49-F238E27FC236}">
                <a16:creationId xmlns:a16="http://schemas.microsoft.com/office/drawing/2014/main" id="{38DB83B4-0532-489B-BAB2-62D07DF247FB}"/>
              </a:ext>
            </a:extLst>
          </p:cNvPr>
          <p:cNvSpPr>
            <a:spLocks noGrp="1"/>
          </p:cNvSpPr>
          <p:nvPr>
            <p:ph idx="1"/>
          </p:nvPr>
        </p:nvSpPr>
        <p:spPr>
          <a:xfrm>
            <a:off x="4943773" y="6144908"/>
            <a:ext cx="2304453" cy="445622"/>
          </a:xfrm>
        </p:spPr>
        <p:txBody>
          <a:bodyPr>
            <a:normAutofit/>
          </a:bodyPr>
          <a:lstStyle/>
          <a:p>
            <a:pPr marL="0" indent="0" algn="ctr">
              <a:buNone/>
            </a:pPr>
            <a:r>
              <a:rPr lang="en-US" sz="2400" dirty="0"/>
              <a:t>Price </a:t>
            </a:r>
            <a:r>
              <a:rPr lang="en-US" sz="2000" dirty="0"/>
              <a:t>Range</a:t>
            </a:r>
          </a:p>
        </p:txBody>
      </p:sp>
      <p:sp>
        <p:nvSpPr>
          <p:cNvPr id="7" name="Content Placeholder 2">
            <a:extLst>
              <a:ext uri="{FF2B5EF4-FFF2-40B4-BE49-F238E27FC236}">
                <a16:creationId xmlns:a16="http://schemas.microsoft.com/office/drawing/2014/main" id="{1B203058-BB9A-4B1D-91B6-50553950787E}"/>
              </a:ext>
            </a:extLst>
          </p:cNvPr>
          <p:cNvSpPr txBox="1">
            <a:spLocks/>
          </p:cNvSpPr>
          <p:nvPr/>
        </p:nvSpPr>
        <p:spPr>
          <a:xfrm rot="16200000">
            <a:off x="2359810" y="3206188"/>
            <a:ext cx="2304453" cy="44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 of Items</a:t>
            </a:r>
          </a:p>
        </p:txBody>
      </p:sp>
      <p:sp>
        <p:nvSpPr>
          <p:cNvPr id="8" name="Content Placeholder 2">
            <a:extLst>
              <a:ext uri="{FF2B5EF4-FFF2-40B4-BE49-F238E27FC236}">
                <a16:creationId xmlns:a16="http://schemas.microsoft.com/office/drawing/2014/main" id="{4CC0ACB8-631F-4E6A-BF61-6699FC4C9984}"/>
              </a:ext>
            </a:extLst>
          </p:cNvPr>
          <p:cNvSpPr txBox="1">
            <a:spLocks/>
          </p:cNvSpPr>
          <p:nvPr/>
        </p:nvSpPr>
        <p:spPr>
          <a:xfrm>
            <a:off x="4943773" y="1054323"/>
            <a:ext cx="2920363" cy="619605"/>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400" dirty="0"/>
              <a:t>Price Range Histogram</a:t>
            </a:r>
          </a:p>
        </p:txBody>
      </p:sp>
    </p:spTree>
    <p:extLst>
      <p:ext uri="{BB962C8B-B14F-4D97-AF65-F5344CB8AC3E}">
        <p14:creationId xmlns:p14="http://schemas.microsoft.com/office/powerpoint/2010/main" val="993743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F806C62-BC97-43A2-AB94-53B33DDB06CE}"/>
              </a:ext>
            </a:extLst>
          </p:cNvPr>
          <p:cNvPicPr>
            <a:picLocks noChangeAspect="1"/>
          </p:cNvPicPr>
          <p:nvPr/>
        </p:nvPicPr>
        <p:blipFill>
          <a:blip r:embed="rId2"/>
          <a:stretch>
            <a:fillRect/>
          </a:stretch>
        </p:blipFill>
        <p:spPr>
          <a:xfrm>
            <a:off x="1015101" y="1953348"/>
            <a:ext cx="1908047" cy="3989045"/>
          </a:xfrm>
          <a:prstGeom prst="rect">
            <a:avLst/>
          </a:prstGeom>
        </p:spPr>
      </p:pic>
      <p:pic>
        <p:nvPicPr>
          <p:cNvPr id="9" name="Picture 8">
            <a:extLst>
              <a:ext uri="{FF2B5EF4-FFF2-40B4-BE49-F238E27FC236}">
                <a16:creationId xmlns:a16="http://schemas.microsoft.com/office/drawing/2014/main" id="{CA1D4341-8A5C-4D17-8D0D-18C3F408B489}"/>
              </a:ext>
            </a:extLst>
          </p:cNvPr>
          <p:cNvPicPr>
            <a:picLocks noChangeAspect="1"/>
          </p:cNvPicPr>
          <p:nvPr/>
        </p:nvPicPr>
        <p:blipFill>
          <a:blip r:embed="rId3"/>
          <a:stretch>
            <a:fillRect/>
          </a:stretch>
        </p:blipFill>
        <p:spPr>
          <a:xfrm>
            <a:off x="4776466" y="2686383"/>
            <a:ext cx="2195215" cy="2522973"/>
          </a:xfrm>
          <a:prstGeom prst="rect">
            <a:avLst/>
          </a:prstGeom>
        </p:spPr>
      </p:pic>
      <p:pic>
        <p:nvPicPr>
          <p:cNvPr id="11" name="Picture 10">
            <a:extLst>
              <a:ext uri="{FF2B5EF4-FFF2-40B4-BE49-F238E27FC236}">
                <a16:creationId xmlns:a16="http://schemas.microsoft.com/office/drawing/2014/main" id="{503EAA85-538C-4A69-A9C1-8BDEBB38F6E3}"/>
              </a:ext>
            </a:extLst>
          </p:cNvPr>
          <p:cNvPicPr>
            <a:picLocks noChangeAspect="1"/>
          </p:cNvPicPr>
          <p:nvPr/>
        </p:nvPicPr>
        <p:blipFill>
          <a:blip r:embed="rId4"/>
          <a:stretch>
            <a:fillRect/>
          </a:stretch>
        </p:blipFill>
        <p:spPr>
          <a:xfrm>
            <a:off x="8926705" y="2224954"/>
            <a:ext cx="1785564" cy="3445829"/>
          </a:xfrm>
          <a:prstGeom prst="rect">
            <a:avLst/>
          </a:prstGeom>
        </p:spPr>
      </p:pic>
      <p:sp>
        <p:nvSpPr>
          <p:cNvPr id="12" name="Content Placeholder 2">
            <a:extLst>
              <a:ext uri="{FF2B5EF4-FFF2-40B4-BE49-F238E27FC236}">
                <a16:creationId xmlns:a16="http://schemas.microsoft.com/office/drawing/2014/main" id="{3880E7E4-0D5E-4349-BCE3-892E71B69169}"/>
              </a:ext>
            </a:extLst>
          </p:cNvPr>
          <p:cNvSpPr>
            <a:spLocks noGrp="1"/>
          </p:cNvSpPr>
          <p:nvPr>
            <p:ph idx="1"/>
          </p:nvPr>
        </p:nvSpPr>
        <p:spPr>
          <a:xfrm>
            <a:off x="1015101" y="675593"/>
            <a:ext cx="1994430" cy="1045781"/>
          </a:xfrm>
        </p:spPr>
        <p:txBody>
          <a:bodyPr>
            <a:normAutofit/>
          </a:bodyPr>
          <a:lstStyle/>
          <a:p>
            <a:pPr marL="0" indent="0" algn="ctr">
              <a:buNone/>
            </a:pPr>
            <a:r>
              <a:rPr lang="en-US" dirty="0"/>
              <a:t>Max Price</a:t>
            </a:r>
          </a:p>
          <a:p>
            <a:pPr marL="0" indent="0" algn="ctr">
              <a:buNone/>
            </a:pPr>
            <a:r>
              <a:rPr lang="en-US" dirty="0">
                <a:solidFill>
                  <a:srgbClr val="0070C0"/>
                </a:solidFill>
              </a:rPr>
              <a:t>$9,450</a:t>
            </a:r>
            <a:endParaRPr lang="en-CA" dirty="0">
              <a:solidFill>
                <a:srgbClr val="0070C0"/>
              </a:solidFill>
            </a:endParaRPr>
          </a:p>
        </p:txBody>
      </p:sp>
      <p:sp>
        <p:nvSpPr>
          <p:cNvPr id="8" name="Content Placeholder 2">
            <a:extLst>
              <a:ext uri="{FF2B5EF4-FFF2-40B4-BE49-F238E27FC236}">
                <a16:creationId xmlns:a16="http://schemas.microsoft.com/office/drawing/2014/main" id="{3576106B-0B97-47F8-8086-653C3FFEEF85}"/>
              </a:ext>
            </a:extLst>
          </p:cNvPr>
          <p:cNvSpPr txBox="1">
            <a:spLocks/>
          </p:cNvSpPr>
          <p:nvPr/>
        </p:nvSpPr>
        <p:spPr>
          <a:xfrm>
            <a:off x="4776466" y="675593"/>
            <a:ext cx="1994430" cy="10457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Min Price</a:t>
            </a:r>
          </a:p>
          <a:p>
            <a:pPr marL="0" indent="0" algn="ctr">
              <a:buFont typeface="Arial" panose="020B0604020202020204" pitchFamily="34" charset="0"/>
              <a:buNone/>
            </a:pPr>
            <a:r>
              <a:rPr lang="en-US" dirty="0">
                <a:solidFill>
                  <a:srgbClr val="0070C0"/>
                </a:solidFill>
              </a:rPr>
              <a:t>$9</a:t>
            </a:r>
            <a:endParaRPr lang="en-CA" dirty="0">
              <a:solidFill>
                <a:srgbClr val="0070C0"/>
              </a:solidFill>
            </a:endParaRPr>
          </a:p>
        </p:txBody>
      </p:sp>
      <p:sp>
        <p:nvSpPr>
          <p:cNvPr id="10" name="Content Placeholder 2">
            <a:extLst>
              <a:ext uri="{FF2B5EF4-FFF2-40B4-BE49-F238E27FC236}">
                <a16:creationId xmlns:a16="http://schemas.microsoft.com/office/drawing/2014/main" id="{5692180D-E9C9-4435-85F4-8F0DE645A146}"/>
              </a:ext>
            </a:extLst>
          </p:cNvPr>
          <p:cNvSpPr txBox="1">
            <a:spLocks/>
          </p:cNvSpPr>
          <p:nvPr/>
        </p:nvSpPr>
        <p:spPr>
          <a:xfrm>
            <a:off x="8552303" y="675592"/>
            <a:ext cx="2410080" cy="10457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Most Discount</a:t>
            </a:r>
          </a:p>
          <a:p>
            <a:pPr marL="0" indent="0" algn="ctr">
              <a:buFont typeface="Arial" panose="020B0604020202020204" pitchFamily="34" charset="0"/>
              <a:buNone/>
            </a:pPr>
            <a:r>
              <a:rPr lang="en-US" dirty="0">
                <a:solidFill>
                  <a:srgbClr val="0070C0"/>
                </a:solidFill>
              </a:rPr>
              <a:t>70%</a:t>
            </a:r>
            <a:endParaRPr lang="en-CA" dirty="0">
              <a:solidFill>
                <a:srgbClr val="0070C0"/>
              </a:solidFill>
            </a:endParaRPr>
          </a:p>
        </p:txBody>
      </p:sp>
      <p:sp>
        <p:nvSpPr>
          <p:cNvPr id="15" name="Content Placeholder 2">
            <a:extLst>
              <a:ext uri="{FF2B5EF4-FFF2-40B4-BE49-F238E27FC236}">
                <a16:creationId xmlns:a16="http://schemas.microsoft.com/office/drawing/2014/main" id="{06BC0054-49D9-45A7-8D01-D7498478B92E}"/>
              </a:ext>
            </a:extLst>
          </p:cNvPr>
          <p:cNvSpPr txBox="1">
            <a:spLocks/>
          </p:cNvSpPr>
          <p:nvPr/>
        </p:nvSpPr>
        <p:spPr>
          <a:xfrm>
            <a:off x="816897" y="6033645"/>
            <a:ext cx="2304453" cy="89553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Gucci Blue Banana Bomber Jacket</a:t>
            </a:r>
          </a:p>
        </p:txBody>
      </p:sp>
      <p:sp>
        <p:nvSpPr>
          <p:cNvPr id="17" name="Content Placeholder 2">
            <a:extLst>
              <a:ext uri="{FF2B5EF4-FFF2-40B4-BE49-F238E27FC236}">
                <a16:creationId xmlns:a16="http://schemas.microsoft.com/office/drawing/2014/main" id="{5BD4CE90-3065-4BBC-84C1-F277F97EDA98}"/>
              </a:ext>
            </a:extLst>
          </p:cNvPr>
          <p:cNvSpPr txBox="1">
            <a:spLocks/>
          </p:cNvSpPr>
          <p:nvPr/>
        </p:nvSpPr>
        <p:spPr>
          <a:xfrm>
            <a:off x="4621454" y="5942393"/>
            <a:ext cx="2304453" cy="89553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Hugo Boss Black RS Square Socks</a:t>
            </a:r>
          </a:p>
        </p:txBody>
      </p:sp>
      <p:sp>
        <p:nvSpPr>
          <p:cNvPr id="18" name="Content Placeholder 2">
            <a:extLst>
              <a:ext uri="{FF2B5EF4-FFF2-40B4-BE49-F238E27FC236}">
                <a16:creationId xmlns:a16="http://schemas.microsoft.com/office/drawing/2014/main" id="{947A2081-2F93-4387-B33B-07CF3F302931}"/>
              </a:ext>
            </a:extLst>
          </p:cNvPr>
          <p:cNvSpPr txBox="1">
            <a:spLocks/>
          </p:cNvSpPr>
          <p:nvPr/>
        </p:nvSpPr>
        <p:spPr>
          <a:xfrm>
            <a:off x="8605116" y="5942393"/>
            <a:ext cx="2304453" cy="89553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000" dirty="0"/>
              <a:t>Marcelo </a:t>
            </a:r>
            <a:r>
              <a:rPr lang="en-US" sz="2000" dirty="0" err="1"/>
              <a:t>Burlon</a:t>
            </a:r>
            <a:r>
              <a:rPr lang="en-US" sz="2000" dirty="0"/>
              <a:t> iPhone 8 Case</a:t>
            </a:r>
          </a:p>
        </p:txBody>
      </p:sp>
    </p:spTree>
    <p:extLst>
      <p:ext uri="{BB962C8B-B14F-4D97-AF65-F5344CB8AC3E}">
        <p14:creationId xmlns:p14="http://schemas.microsoft.com/office/powerpoint/2010/main" val="42934954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419F54F-A8EB-437A-B71C-4004FB4FEB9B}"/>
              </a:ext>
            </a:extLst>
          </p:cNvPr>
          <p:cNvPicPr>
            <a:picLocks noChangeAspect="1"/>
          </p:cNvPicPr>
          <p:nvPr/>
        </p:nvPicPr>
        <p:blipFill>
          <a:blip r:embed="rId3"/>
          <a:stretch>
            <a:fillRect/>
          </a:stretch>
        </p:blipFill>
        <p:spPr>
          <a:xfrm>
            <a:off x="801132" y="1672512"/>
            <a:ext cx="4481897" cy="4489519"/>
          </a:xfrm>
          <a:prstGeom prst="rect">
            <a:avLst/>
          </a:prstGeom>
        </p:spPr>
      </p:pic>
      <p:pic>
        <p:nvPicPr>
          <p:cNvPr id="11" name="Picture 10">
            <a:extLst>
              <a:ext uri="{FF2B5EF4-FFF2-40B4-BE49-F238E27FC236}">
                <a16:creationId xmlns:a16="http://schemas.microsoft.com/office/drawing/2014/main" id="{8E0ACB1A-ECD0-43C8-A8C4-022231B9F9BB}"/>
              </a:ext>
            </a:extLst>
          </p:cNvPr>
          <p:cNvPicPr>
            <a:picLocks noChangeAspect="1"/>
          </p:cNvPicPr>
          <p:nvPr/>
        </p:nvPicPr>
        <p:blipFill>
          <a:blip r:embed="rId4"/>
          <a:stretch>
            <a:fillRect/>
          </a:stretch>
        </p:blipFill>
        <p:spPr>
          <a:xfrm>
            <a:off x="6908971" y="1672512"/>
            <a:ext cx="4481897" cy="4474275"/>
          </a:xfrm>
          <a:prstGeom prst="rect">
            <a:avLst/>
          </a:prstGeom>
        </p:spPr>
      </p:pic>
      <p:sp>
        <p:nvSpPr>
          <p:cNvPr id="12" name="Content Placeholder 2">
            <a:extLst>
              <a:ext uri="{FF2B5EF4-FFF2-40B4-BE49-F238E27FC236}">
                <a16:creationId xmlns:a16="http://schemas.microsoft.com/office/drawing/2014/main" id="{19F89826-6B36-4252-8CE3-82C1DB89C1FC}"/>
              </a:ext>
            </a:extLst>
          </p:cNvPr>
          <p:cNvSpPr>
            <a:spLocks noGrp="1"/>
          </p:cNvSpPr>
          <p:nvPr>
            <p:ph idx="1"/>
          </p:nvPr>
        </p:nvSpPr>
        <p:spPr>
          <a:xfrm>
            <a:off x="1129403" y="914400"/>
            <a:ext cx="3825353" cy="975584"/>
          </a:xfrm>
        </p:spPr>
        <p:txBody>
          <a:bodyPr>
            <a:normAutofit/>
          </a:bodyPr>
          <a:lstStyle/>
          <a:p>
            <a:pPr marL="0" indent="0">
              <a:buNone/>
            </a:pPr>
            <a:r>
              <a:rPr lang="en-US" dirty="0">
                <a:solidFill>
                  <a:srgbClr val="0070C0"/>
                </a:solidFill>
              </a:rPr>
              <a:t>Top 5,000 by Sale Price</a:t>
            </a:r>
            <a:endParaRPr lang="en-CA" dirty="0">
              <a:solidFill>
                <a:srgbClr val="0070C0"/>
              </a:solidFill>
            </a:endParaRPr>
          </a:p>
        </p:txBody>
      </p:sp>
      <p:sp>
        <p:nvSpPr>
          <p:cNvPr id="6" name="Content Placeholder 2">
            <a:extLst>
              <a:ext uri="{FF2B5EF4-FFF2-40B4-BE49-F238E27FC236}">
                <a16:creationId xmlns:a16="http://schemas.microsoft.com/office/drawing/2014/main" id="{900D7DC6-1090-4E8D-A115-7CF8DBC24572}"/>
              </a:ext>
            </a:extLst>
          </p:cNvPr>
          <p:cNvSpPr txBox="1">
            <a:spLocks/>
          </p:cNvSpPr>
          <p:nvPr/>
        </p:nvSpPr>
        <p:spPr>
          <a:xfrm>
            <a:off x="7073106" y="914400"/>
            <a:ext cx="4153626" cy="9755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solidFill>
                  <a:srgbClr val="0070C0"/>
                </a:solidFill>
              </a:rPr>
              <a:t>Bottom 5,000 by Sale Price</a:t>
            </a:r>
            <a:endParaRPr lang="en-CA" dirty="0">
              <a:solidFill>
                <a:srgbClr val="0070C0"/>
              </a:solidFill>
            </a:endParaRPr>
          </a:p>
        </p:txBody>
      </p:sp>
    </p:spTree>
    <p:extLst>
      <p:ext uri="{BB962C8B-B14F-4D97-AF65-F5344CB8AC3E}">
        <p14:creationId xmlns:p14="http://schemas.microsoft.com/office/powerpoint/2010/main" val="36238554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8377D-46BC-4D1B-B729-4CB6DE6FA51A}"/>
              </a:ext>
            </a:extLst>
          </p:cNvPr>
          <p:cNvSpPr>
            <a:spLocks noGrp="1"/>
          </p:cNvSpPr>
          <p:nvPr>
            <p:ph type="ctrTitle"/>
          </p:nvPr>
        </p:nvSpPr>
        <p:spPr>
          <a:xfrm>
            <a:off x="1524000" y="2832100"/>
            <a:ext cx="9144000" cy="1193800"/>
          </a:xfrm>
        </p:spPr>
        <p:txBody>
          <a:bodyPr>
            <a:normAutofit/>
          </a:bodyPr>
          <a:lstStyle/>
          <a:p>
            <a:r>
              <a:rPr lang="en-US" dirty="0">
                <a:solidFill>
                  <a:srgbClr val="0070C0"/>
                </a:solidFill>
              </a:rPr>
              <a:t>Feature Engineering</a:t>
            </a:r>
            <a:endParaRPr lang="en-CA" dirty="0">
              <a:solidFill>
                <a:srgbClr val="0070C0"/>
              </a:solidFill>
            </a:endParaRPr>
          </a:p>
        </p:txBody>
      </p:sp>
    </p:spTree>
    <p:extLst>
      <p:ext uri="{BB962C8B-B14F-4D97-AF65-F5344CB8AC3E}">
        <p14:creationId xmlns:p14="http://schemas.microsoft.com/office/powerpoint/2010/main" val="1765441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02913-5993-43D2-B0E7-112530A12704}"/>
              </a:ext>
            </a:extLst>
          </p:cNvPr>
          <p:cNvSpPr>
            <a:spLocks noGrp="1"/>
          </p:cNvSpPr>
          <p:nvPr>
            <p:ph type="title"/>
          </p:nvPr>
        </p:nvSpPr>
        <p:spPr/>
        <p:txBody>
          <a:bodyPr/>
          <a:lstStyle/>
          <a:p>
            <a:r>
              <a:rPr lang="en-US" dirty="0">
                <a:solidFill>
                  <a:srgbClr val="0070C0"/>
                </a:solidFill>
              </a:rPr>
              <a:t>Easy Features</a:t>
            </a:r>
            <a:endParaRPr lang="en-CA" dirty="0">
              <a:solidFill>
                <a:srgbClr val="0070C0"/>
              </a:solidFill>
            </a:endParaRPr>
          </a:p>
        </p:txBody>
      </p:sp>
      <p:sp>
        <p:nvSpPr>
          <p:cNvPr id="3" name="Content Placeholder 2">
            <a:extLst>
              <a:ext uri="{FF2B5EF4-FFF2-40B4-BE49-F238E27FC236}">
                <a16:creationId xmlns:a16="http://schemas.microsoft.com/office/drawing/2014/main" id="{F302372C-2ECF-4ED4-B4EA-AAB6D90B44AF}"/>
              </a:ext>
            </a:extLst>
          </p:cNvPr>
          <p:cNvSpPr>
            <a:spLocks noGrp="1"/>
          </p:cNvSpPr>
          <p:nvPr>
            <p:ph idx="1"/>
          </p:nvPr>
        </p:nvSpPr>
        <p:spPr/>
        <p:txBody>
          <a:bodyPr/>
          <a:lstStyle/>
          <a:p>
            <a:r>
              <a:rPr lang="en-US" dirty="0"/>
              <a:t>Features like ‘categories’, ‘brands’, ‘origins’, and ‘sizes’ are already well classified</a:t>
            </a:r>
          </a:p>
          <a:p>
            <a:pPr lvl="1"/>
            <a:r>
              <a:rPr lang="en-US" dirty="0"/>
              <a:t>Some brands such as collaborations require more attention</a:t>
            </a:r>
            <a:endParaRPr lang="en-CA" dirty="0"/>
          </a:p>
          <a:p>
            <a:r>
              <a:rPr lang="en-CA" dirty="0"/>
              <a:t>Words describing </a:t>
            </a:r>
            <a:r>
              <a:rPr lang="en-CA" dirty="0">
                <a:solidFill>
                  <a:srgbClr val="0070C0"/>
                </a:solidFill>
              </a:rPr>
              <a:t>colors</a:t>
            </a:r>
            <a:r>
              <a:rPr lang="en-CA" dirty="0"/>
              <a:t> (i.e. red, yellow, </a:t>
            </a:r>
            <a:r>
              <a:rPr lang="en-CA" dirty="0" err="1"/>
              <a:t>offwhite</a:t>
            </a:r>
            <a:r>
              <a:rPr lang="en-CA" dirty="0"/>
              <a:t>)</a:t>
            </a:r>
          </a:p>
          <a:p>
            <a:r>
              <a:rPr lang="en-CA" dirty="0"/>
              <a:t>Words describing </a:t>
            </a:r>
            <a:r>
              <a:rPr lang="en-CA" dirty="0">
                <a:solidFill>
                  <a:srgbClr val="0070C0"/>
                </a:solidFill>
              </a:rPr>
              <a:t>materials</a:t>
            </a:r>
            <a:r>
              <a:rPr lang="en-CA" dirty="0"/>
              <a:t> (i.e. cotton, wool, leather)</a:t>
            </a:r>
          </a:p>
          <a:p>
            <a:pPr lvl="1"/>
            <a:endParaRPr lang="en-CA" dirty="0"/>
          </a:p>
          <a:p>
            <a:r>
              <a:rPr lang="en-CA" dirty="0"/>
              <a:t>Encoded with </a:t>
            </a:r>
            <a:r>
              <a:rPr lang="en-CA" dirty="0">
                <a:solidFill>
                  <a:srgbClr val="0070C0"/>
                </a:solidFill>
              </a:rPr>
              <a:t>Multi-Label </a:t>
            </a:r>
            <a:r>
              <a:rPr lang="en-CA" dirty="0" err="1">
                <a:solidFill>
                  <a:srgbClr val="0070C0"/>
                </a:solidFill>
              </a:rPr>
              <a:t>Binarizer</a:t>
            </a:r>
            <a:endParaRPr lang="en-CA" dirty="0">
              <a:solidFill>
                <a:srgbClr val="0070C0"/>
              </a:solidFill>
            </a:endParaRPr>
          </a:p>
          <a:p>
            <a:endParaRPr lang="en-CA" dirty="0"/>
          </a:p>
          <a:p>
            <a:endParaRPr lang="en-CA" dirty="0"/>
          </a:p>
          <a:p>
            <a:endParaRPr lang="en-CA" dirty="0"/>
          </a:p>
        </p:txBody>
      </p:sp>
    </p:spTree>
    <p:extLst>
      <p:ext uri="{BB962C8B-B14F-4D97-AF65-F5344CB8AC3E}">
        <p14:creationId xmlns:p14="http://schemas.microsoft.com/office/powerpoint/2010/main" val="7237950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DB071-15B6-42B7-81E0-1927CF16DBA3}"/>
              </a:ext>
            </a:extLst>
          </p:cNvPr>
          <p:cNvSpPr>
            <a:spLocks noGrp="1"/>
          </p:cNvSpPr>
          <p:nvPr>
            <p:ph type="title"/>
          </p:nvPr>
        </p:nvSpPr>
        <p:spPr/>
        <p:txBody>
          <a:bodyPr/>
          <a:lstStyle/>
          <a:p>
            <a:r>
              <a:rPr lang="en-US" dirty="0">
                <a:solidFill>
                  <a:srgbClr val="0070C0"/>
                </a:solidFill>
              </a:rPr>
              <a:t>Easy Features - </a:t>
            </a:r>
            <a:r>
              <a:rPr lang="en-CA" dirty="0">
                <a:solidFill>
                  <a:srgbClr val="0070C0"/>
                </a:solidFill>
              </a:rPr>
              <a:t>Multi-Label </a:t>
            </a:r>
            <a:r>
              <a:rPr lang="en-CA" dirty="0" err="1">
                <a:solidFill>
                  <a:srgbClr val="0070C0"/>
                </a:solidFill>
              </a:rPr>
              <a:t>Binarizer</a:t>
            </a:r>
            <a:r>
              <a:rPr lang="en-US" dirty="0">
                <a:solidFill>
                  <a:srgbClr val="0070C0"/>
                </a:solidFill>
              </a:rPr>
              <a:t> </a:t>
            </a:r>
            <a:endParaRPr lang="en-CA" dirty="0">
              <a:solidFill>
                <a:srgbClr val="0070C0"/>
              </a:solidFill>
            </a:endParaRPr>
          </a:p>
        </p:txBody>
      </p:sp>
      <p:graphicFrame>
        <p:nvGraphicFramePr>
          <p:cNvPr id="5" name="Table 5">
            <a:extLst>
              <a:ext uri="{FF2B5EF4-FFF2-40B4-BE49-F238E27FC236}">
                <a16:creationId xmlns:a16="http://schemas.microsoft.com/office/drawing/2014/main" id="{2B5A1FEB-E243-4B8F-BF5B-B5E4581B68B4}"/>
              </a:ext>
            </a:extLst>
          </p:cNvPr>
          <p:cNvGraphicFramePr>
            <a:graphicFrameLocks noGrp="1"/>
          </p:cNvGraphicFramePr>
          <p:nvPr>
            <p:ph idx="1"/>
            <p:extLst>
              <p:ext uri="{D42A27DB-BD31-4B8C-83A1-F6EECF244321}">
                <p14:modId xmlns:p14="http://schemas.microsoft.com/office/powerpoint/2010/main" val="1558175927"/>
              </p:ext>
            </p:extLst>
          </p:nvPr>
        </p:nvGraphicFramePr>
        <p:xfrm>
          <a:off x="838200" y="2840853"/>
          <a:ext cx="3343184" cy="1746516"/>
        </p:xfrm>
        <a:graphic>
          <a:graphicData uri="http://schemas.openxmlformats.org/drawingml/2006/table">
            <a:tbl>
              <a:tblPr firstRow="1" bandRow="1">
                <a:tableStyleId>{073A0DAA-6AF3-43AB-8588-CEC1D06C72B9}</a:tableStyleId>
              </a:tblPr>
              <a:tblGrid>
                <a:gridCol w="866368">
                  <a:extLst>
                    <a:ext uri="{9D8B030D-6E8A-4147-A177-3AD203B41FA5}">
                      <a16:colId xmlns:a16="http://schemas.microsoft.com/office/drawing/2014/main" val="3642575744"/>
                    </a:ext>
                  </a:extLst>
                </a:gridCol>
                <a:gridCol w="2476816">
                  <a:extLst>
                    <a:ext uri="{9D8B030D-6E8A-4147-A177-3AD203B41FA5}">
                      <a16:colId xmlns:a16="http://schemas.microsoft.com/office/drawing/2014/main" val="1576261664"/>
                    </a:ext>
                  </a:extLst>
                </a:gridCol>
              </a:tblGrid>
              <a:tr h="436629">
                <a:tc>
                  <a:txBody>
                    <a:bodyPr/>
                    <a:lstStyle/>
                    <a:p>
                      <a:pPr algn="ctr"/>
                      <a:r>
                        <a:rPr lang="en-US" dirty="0"/>
                        <a:t>Item</a:t>
                      </a:r>
                      <a:endParaRPr lang="en-CA" dirty="0"/>
                    </a:p>
                  </a:txBody>
                  <a:tcPr/>
                </a:tc>
                <a:tc>
                  <a:txBody>
                    <a:bodyPr/>
                    <a:lstStyle/>
                    <a:p>
                      <a:pPr algn="ctr"/>
                      <a:r>
                        <a:rPr lang="en-US" dirty="0"/>
                        <a:t>Sub-category</a:t>
                      </a:r>
                      <a:endParaRPr lang="en-CA" dirty="0"/>
                    </a:p>
                  </a:txBody>
                  <a:tcPr/>
                </a:tc>
                <a:extLst>
                  <a:ext uri="{0D108BD9-81ED-4DB2-BD59-A6C34878D82A}">
                    <a16:rowId xmlns:a16="http://schemas.microsoft.com/office/drawing/2014/main" val="2322319901"/>
                  </a:ext>
                </a:extLst>
              </a:tr>
              <a:tr h="436629">
                <a:tc>
                  <a:txBody>
                    <a:bodyPr/>
                    <a:lstStyle/>
                    <a:p>
                      <a:pPr algn="ctr"/>
                      <a:r>
                        <a:rPr lang="en-US" dirty="0"/>
                        <a:t>a</a:t>
                      </a:r>
                      <a:endParaRPr lang="en-CA" dirty="0"/>
                    </a:p>
                  </a:txBody>
                  <a:tcPr/>
                </a:tc>
                <a:tc>
                  <a:txBody>
                    <a:bodyPr/>
                    <a:lstStyle/>
                    <a:p>
                      <a:pPr algn="ctr"/>
                      <a:r>
                        <a:rPr lang="en-US" dirty="0"/>
                        <a:t>Heavy coat</a:t>
                      </a:r>
                      <a:endParaRPr lang="en-CA" dirty="0"/>
                    </a:p>
                  </a:txBody>
                  <a:tcPr/>
                </a:tc>
                <a:extLst>
                  <a:ext uri="{0D108BD9-81ED-4DB2-BD59-A6C34878D82A}">
                    <a16:rowId xmlns:a16="http://schemas.microsoft.com/office/drawing/2014/main" val="563679817"/>
                  </a:ext>
                </a:extLst>
              </a:tr>
              <a:tr h="436629">
                <a:tc>
                  <a:txBody>
                    <a:bodyPr/>
                    <a:lstStyle/>
                    <a:p>
                      <a:pPr algn="ctr"/>
                      <a:r>
                        <a:rPr lang="en-US" dirty="0"/>
                        <a:t>b</a:t>
                      </a:r>
                      <a:endParaRPr lang="en-CA" dirty="0"/>
                    </a:p>
                  </a:txBody>
                  <a:tcPr/>
                </a:tc>
                <a:tc>
                  <a:txBody>
                    <a:bodyPr/>
                    <a:lstStyle/>
                    <a:p>
                      <a:pPr algn="ctr"/>
                      <a:r>
                        <a:rPr lang="en-US" dirty="0"/>
                        <a:t>Rain coat</a:t>
                      </a:r>
                      <a:endParaRPr lang="en-CA" dirty="0"/>
                    </a:p>
                  </a:txBody>
                  <a:tcPr/>
                </a:tc>
                <a:extLst>
                  <a:ext uri="{0D108BD9-81ED-4DB2-BD59-A6C34878D82A}">
                    <a16:rowId xmlns:a16="http://schemas.microsoft.com/office/drawing/2014/main" val="343538108"/>
                  </a:ext>
                </a:extLst>
              </a:tr>
              <a:tr h="436629">
                <a:tc>
                  <a:txBody>
                    <a:bodyPr/>
                    <a:lstStyle/>
                    <a:p>
                      <a:pPr algn="ctr"/>
                      <a:r>
                        <a:rPr lang="en-US" dirty="0"/>
                        <a:t>c</a:t>
                      </a:r>
                      <a:endParaRPr lang="en-CA" dirty="0"/>
                    </a:p>
                  </a:txBody>
                  <a:tcPr/>
                </a:tc>
                <a:tc>
                  <a:txBody>
                    <a:bodyPr/>
                    <a:lstStyle/>
                    <a:p>
                      <a:pPr algn="ctr"/>
                      <a:r>
                        <a:rPr lang="en-US" dirty="0"/>
                        <a:t>Jacket</a:t>
                      </a:r>
                      <a:endParaRPr lang="en-CA" dirty="0"/>
                    </a:p>
                  </a:txBody>
                  <a:tcPr/>
                </a:tc>
                <a:extLst>
                  <a:ext uri="{0D108BD9-81ED-4DB2-BD59-A6C34878D82A}">
                    <a16:rowId xmlns:a16="http://schemas.microsoft.com/office/drawing/2014/main" val="3204285836"/>
                  </a:ext>
                </a:extLst>
              </a:tr>
            </a:tbl>
          </a:graphicData>
        </a:graphic>
      </p:graphicFrame>
      <p:graphicFrame>
        <p:nvGraphicFramePr>
          <p:cNvPr id="6" name="Table 5">
            <a:extLst>
              <a:ext uri="{FF2B5EF4-FFF2-40B4-BE49-F238E27FC236}">
                <a16:creationId xmlns:a16="http://schemas.microsoft.com/office/drawing/2014/main" id="{A7B073F6-6445-4FB9-B815-600D3B547DA4}"/>
              </a:ext>
            </a:extLst>
          </p:cNvPr>
          <p:cNvGraphicFramePr>
            <a:graphicFrameLocks/>
          </p:cNvGraphicFramePr>
          <p:nvPr>
            <p:extLst>
              <p:ext uri="{D42A27DB-BD31-4B8C-83A1-F6EECF244321}">
                <p14:modId xmlns:p14="http://schemas.microsoft.com/office/powerpoint/2010/main" val="2035421111"/>
              </p:ext>
            </p:extLst>
          </p:nvPr>
        </p:nvGraphicFramePr>
        <p:xfrm>
          <a:off x="5894773" y="2840853"/>
          <a:ext cx="5459027" cy="1746516"/>
        </p:xfrm>
        <a:graphic>
          <a:graphicData uri="http://schemas.openxmlformats.org/drawingml/2006/table">
            <a:tbl>
              <a:tblPr firstRow="1" bandRow="1">
                <a:tableStyleId>{073A0DAA-6AF3-43AB-8588-CEC1D06C72B9}</a:tableStyleId>
              </a:tblPr>
              <a:tblGrid>
                <a:gridCol w="1078245">
                  <a:extLst>
                    <a:ext uri="{9D8B030D-6E8A-4147-A177-3AD203B41FA5}">
                      <a16:colId xmlns:a16="http://schemas.microsoft.com/office/drawing/2014/main" val="3642575744"/>
                    </a:ext>
                  </a:extLst>
                </a:gridCol>
                <a:gridCol w="1319800">
                  <a:extLst>
                    <a:ext uri="{9D8B030D-6E8A-4147-A177-3AD203B41FA5}">
                      <a16:colId xmlns:a16="http://schemas.microsoft.com/office/drawing/2014/main" val="1576261664"/>
                    </a:ext>
                  </a:extLst>
                </a:gridCol>
                <a:gridCol w="965765">
                  <a:extLst>
                    <a:ext uri="{9D8B030D-6E8A-4147-A177-3AD203B41FA5}">
                      <a16:colId xmlns:a16="http://schemas.microsoft.com/office/drawing/2014/main" val="339807431"/>
                    </a:ext>
                  </a:extLst>
                </a:gridCol>
                <a:gridCol w="1014871">
                  <a:extLst>
                    <a:ext uri="{9D8B030D-6E8A-4147-A177-3AD203B41FA5}">
                      <a16:colId xmlns:a16="http://schemas.microsoft.com/office/drawing/2014/main" val="2421750330"/>
                    </a:ext>
                  </a:extLst>
                </a:gridCol>
                <a:gridCol w="1080346">
                  <a:extLst>
                    <a:ext uri="{9D8B030D-6E8A-4147-A177-3AD203B41FA5}">
                      <a16:colId xmlns:a16="http://schemas.microsoft.com/office/drawing/2014/main" val="3705780606"/>
                    </a:ext>
                  </a:extLst>
                </a:gridCol>
              </a:tblGrid>
              <a:tr h="436629">
                <a:tc>
                  <a:txBody>
                    <a:bodyPr/>
                    <a:lstStyle/>
                    <a:p>
                      <a:pPr algn="ctr"/>
                      <a:r>
                        <a:rPr lang="en-US" dirty="0"/>
                        <a:t>Item</a:t>
                      </a:r>
                      <a:endParaRPr lang="en-CA" dirty="0"/>
                    </a:p>
                  </a:txBody>
                  <a:tcPr/>
                </a:tc>
                <a:tc>
                  <a:txBody>
                    <a:bodyPr/>
                    <a:lstStyle/>
                    <a:p>
                      <a:pPr algn="ctr"/>
                      <a:r>
                        <a:rPr lang="en-US" dirty="0"/>
                        <a:t>‘heavy’</a:t>
                      </a:r>
                      <a:endParaRPr lang="en-CA" dirty="0"/>
                    </a:p>
                  </a:txBody>
                  <a:tcPr/>
                </a:tc>
                <a:tc>
                  <a:txBody>
                    <a:bodyPr/>
                    <a:lstStyle/>
                    <a:p>
                      <a:pPr algn="ctr"/>
                      <a:r>
                        <a:rPr lang="en-US" dirty="0"/>
                        <a:t>‘rain</a:t>
                      </a:r>
                      <a:r>
                        <a:rPr lang="en-CA" dirty="0"/>
                        <a:t>’</a:t>
                      </a:r>
                      <a:endParaRPr lang="en-US" dirty="0"/>
                    </a:p>
                  </a:txBody>
                  <a:tcPr/>
                </a:tc>
                <a:tc>
                  <a:txBody>
                    <a:bodyPr/>
                    <a:lstStyle/>
                    <a:p>
                      <a:pPr algn="ctr"/>
                      <a:r>
                        <a:rPr lang="en-US" dirty="0"/>
                        <a:t>‘coat’</a:t>
                      </a:r>
                      <a:endParaRPr lang="en-CA" dirty="0"/>
                    </a:p>
                  </a:txBody>
                  <a:tcPr/>
                </a:tc>
                <a:tc>
                  <a:txBody>
                    <a:bodyPr/>
                    <a:lstStyle/>
                    <a:p>
                      <a:pPr algn="ctr"/>
                      <a:r>
                        <a:rPr lang="en-US" dirty="0"/>
                        <a:t>‘jacket’</a:t>
                      </a:r>
                      <a:endParaRPr lang="en-CA" dirty="0"/>
                    </a:p>
                  </a:txBody>
                  <a:tcPr/>
                </a:tc>
                <a:extLst>
                  <a:ext uri="{0D108BD9-81ED-4DB2-BD59-A6C34878D82A}">
                    <a16:rowId xmlns:a16="http://schemas.microsoft.com/office/drawing/2014/main" val="2322319901"/>
                  </a:ext>
                </a:extLst>
              </a:tr>
              <a:tr h="436629">
                <a:tc>
                  <a:txBody>
                    <a:bodyPr/>
                    <a:lstStyle/>
                    <a:p>
                      <a:pPr algn="ctr"/>
                      <a:r>
                        <a:rPr lang="en-US" dirty="0"/>
                        <a:t>a</a:t>
                      </a:r>
                      <a:endParaRPr lang="en-CA" dirty="0"/>
                    </a:p>
                  </a:txBody>
                  <a:tcPr/>
                </a:tc>
                <a:tc>
                  <a:txBody>
                    <a:bodyPr/>
                    <a:lstStyle/>
                    <a:p>
                      <a:pPr algn="ctr"/>
                      <a:r>
                        <a:rPr lang="en-US" dirty="0"/>
                        <a:t>1</a:t>
                      </a:r>
                      <a:endParaRPr lang="en-CA" dirty="0"/>
                    </a:p>
                  </a:txBody>
                  <a:tcPr/>
                </a:tc>
                <a:tc>
                  <a:txBody>
                    <a:bodyPr/>
                    <a:lstStyle/>
                    <a:p>
                      <a:pPr algn="ctr"/>
                      <a:r>
                        <a:rPr lang="en-US" dirty="0"/>
                        <a:t>0</a:t>
                      </a:r>
                      <a:endParaRPr lang="en-CA" dirty="0"/>
                    </a:p>
                  </a:txBody>
                  <a:tcPr/>
                </a:tc>
                <a:tc>
                  <a:txBody>
                    <a:bodyPr/>
                    <a:lstStyle/>
                    <a:p>
                      <a:pPr algn="ctr"/>
                      <a:r>
                        <a:rPr lang="en-US" dirty="0"/>
                        <a:t>1</a:t>
                      </a:r>
                      <a:endParaRPr lang="en-CA" dirty="0"/>
                    </a:p>
                  </a:txBody>
                  <a:tcPr/>
                </a:tc>
                <a:tc>
                  <a:txBody>
                    <a:bodyPr/>
                    <a:lstStyle/>
                    <a:p>
                      <a:pPr algn="ctr"/>
                      <a:r>
                        <a:rPr lang="en-US" dirty="0"/>
                        <a:t>0</a:t>
                      </a:r>
                      <a:endParaRPr lang="en-CA" dirty="0"/>
                    </a:p>
                  </a:txBody>
                  <a:tcPr/>
                </a:tc>
                <a:extLst>
                  <a:ext uri="{0D108BD9-81ED-4DB2-BD59-A6C34878D82A}">
                    <a16:rowId xmlns:a16="http://schemas.microsoft.com/office/drawing/2014/main" val="563679817"/>
                  </a:ext>
                </a:extLst>
              </a:tr>
              <a:tr h="436629">
                <a:tc>
                  <a:txBody>
                    <a:bodyPr/>
                    <a:lstStyle/>
                    <a:p>
                      <a:pPr algn="ctr"/>
                      <a:r>
                        <a:rPr lang="en-US" dirty="0"/>
                        <a:t>b</a:t>
                      </a:r>
                      <a:endParaRPr lang="en-CA" dirty="0"/>
                    </a:p>
                  </a:txBody>
                  <a:tcPr/>
                </a:tc>
                <a:tc>
                  <a:txBody>
                    <a:bodyPr/>
                    <a:lstStyle/>
                    <a:p>
                      <a:pPr algn="ctr"/>
                      <a:r>
                        <a:rPr lang="en-US" dirty="0"/>
                        <a:t>0</a:t>
                      </a:r>
                      <a:endParaRPr lang="en-CA" dirty="0"/>
                    </a:p>
                  </a:txBody>
                  <a:tcPr/>
                </a:tc>
                <a:tc>
                  <a:txBody>
                    <a:bodyPr/>
                    <a:lstStyle/>
                    <a:p>
                      <a:pPr algn="ctr"/>
                      <a:r>
                        <a:rPr lang="en-US" dirty="0"/>
                        <a:t>1</a:t>
                      </a:r>
                      <a:endParaRPr lang="en-CA" dirty="0"/>
                    </a:p>
                  </a:txBody>
                  <a:tcPr/>
                </a:tc>
                <a:tc>
                  <a:txBody>
                    <a:bodyPr/>
                    <a:lstStyle/>
                    <a:p>
                      <a:pPr algn="ctr"/>
                      <a:r>
                        <a:rPr lang="en-US" dirty="0"/>
                        <a:t>1</a:t>
                      </a:r>
                      <a:endParaRPr lang="en-CA" dirty="0"/>
                    </a:p>
                  </a:txBody>
                  <a:tcPr/>
                </a:tc>
                <a:tc>
                  <a:txBody>
                    <a:bodyPr/>
                    <a:lstStyle/>
                    <a:p>
                      <a:pPr algn="ctr"/>
                      <a:r>
                        <a:rPr lang="en-US" dirty="0"/>
                        <a:t>0</a:t>
                      </a:r>
                      <a:endParaRPr lang="en-CA" dirty="0"/>
                    </a:p>
                  </a:txBody>
                  <a:tcPr/>
                </a:tc>
                <a:extLst>
                  <a:ext uri="{0D108BD9-81ED-4DB2-BD59-A6C34878D82A}">
                    <a16:rowId xmlns:a16="http://schemas.microsoft.com/office/drawing/2014/main" val="343538108"/>
                  </a:ext>
                </a:extLst>
              </a:tr>
              <a:tr h="436629">
                <a:tc>
                  <a:txBody>
                    <a:bodyPr/>
                    <a:lstStyle/>
                    <a:p>
                      <a:pPr algn="ctr"/>
                      <a:r>
                        <a:rPr lang="en-US" dirty="0"/>
                        <a:t>c</a:t>
                      </a:r>
                      <a:endParaRPr lang="en-CA" dirty="0"/>
                    </a:p>
                  </a:txBody>
                  <a:tcPr/>
                </a:tc>
                <a:tc>
                  <a:txBody>
                    <a:bodyPr/>
                    <a:lstStyle/>
                    <a:p>
                      <a:pPr algn="ctr"/>
                      <a:r>
                        <a:rPr lang="en-US" dirty="0"/>
                        <a:t>0</a:t>
                      </a:r>
                      <a:endParaRPr lang="en-CA" dirty="0"/>
                    </a:p>
                  </a:txBody>
                  <a:tcPr/>
                </a:tc>
                <a:tc>
                  <a:txBody>
                    <a:bodyPr/>
                    <a:lstStyle/>
                    <a:p>
                      <a:pPr algn="ctr"/>
                      <a:r>
                        <a:rPr lang="en-US" dirty="0"/>
                        <a:t>0</a:t>
                      </a:r>
                      <a:endParaRPr lang="en-CA" dirty="0"/>
                    </a:p>
                  </a:txBody>
                  <a:tcPr/>
                </a:tc>
                <a:tc>
                  <a:txBody>
                    <a:bodyPr/>
                    <a:lstStyle/>
                    <a:p>
                      <a:pPr algn="ctr"/>
                      <a:r>
                        <a:rPr lang="en-US" dirty="0"/>
                        <a:t>0</a:t>
                      </a:r>
                      <a:endParaRPr lang="en-CA" dirty="0"/>
                    </a:p>
                  </a:txBody>
                  <a:tcPr/>
                </a:tc>
                <a:tc>
                  <a:txBody>
                    <a:bodyPr/>
                    <a:lstStyle/>
                    <a:p>
                      <a:pPr algn="ctr"/>
                      <a:r>
                        <a:rPr lang="en-US" dirty="0"/>
                        <a:t>1</a:t>
                      </a:r>
                      <a:endParaRPr lang="en-CA" dirty="0"/>
                    </a:p>
                  </a:txBody>
                  <a:tcPr/>
                </a:tc>
                <a:extLst>
                  <a:ext uri="{0D108BD9-81ED-4DB2-BD59-A6C34878D82A}">
                    <a16:rowId xmlns:a16="http://schemas.microsoft.com/office/drawing/2014/main" val="3204285836"/>
                  </a:ext>
                </a:extLst>
              </a:tr>
            </a:tbl>
          </a:graphicData>
        </a:graphic>
      </p:graphicFrame>
      <p:sp>
        <p:nvSpPr>
          <p:cNvPr id="8" name="Arrow: Right 7">
            <a:extLst>
              <a:ext uri="{FF2B5EF4-FFF2-40B4-BE49-F238E27FC236}">
                <a16:creationId xmlns:a16="http://schemas.microsoft.com/office/drawing/2014/main" id="{0596B9A4-9F31-4247-A08F-FEAADEDD7C48}"/>
              </a:ext>
            </a:extLst>
          </p:cNvPr>
          <p:cNvSpPr/>
          <p:nvPr/>
        </p:nvSpPr>
        <p:spPr>
          <a:xfrm>
            <a:off x="4618855" y="3518803"/>
            <a:ext cx="849789" cy="405128"/>
          </a:xfrm>
          <a:prstGeom prst="rightArrow">
            <a:avLst/>
          </a:prstGeom>
          <a:solidFill>
            <a:srgbClr val="0070C0"/>
          </a:solidFill>
          <a:ln>
            <a:solidFill>
              <a:srgbClr val="0070C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sp>
        <p:nvSpPr>
          <p:cNvPr id="9" name="Content Placeholder 2">
            <a:extLst>
              <a:ext uri="{FF2B5EF4-FFF2-40B4-BE49-F238E27FC236}">
                <a16:creationId xmlns:a16="http://schemas.microsoft.com/office/drawing/2014/main" id="{B23840F1-7092-4C81-82E9-2F7FD51D9D37}"/>
              </a:ext>
            </a:extLst>
          </p:cNvPr>
          <p:cNvSpPr txBox="1">
            <a:spLocks/>
          </p:cNvSpPr>
          <p:nvPr/>
        </p:nvSpPr>
        <p:spPr>
          <a:xfrm>
            <a:off x="4240320" y="3226436"/>
            <a:ext cx="1606857" cy="40512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400" i="1" dirty="0" err="1"/>
              <a:t>MultiLabelBinarizer</a:t>
            </a:r>
            <a:r>
              <a:rPr lang="en-US" sz="1200" dirty="0"/>
              <a:t>()</a:t>
            </a:r>
            <a:endParaRPr lang="en-CA" sz="1200" dirty="0"/>
          </a:p>
        </p:txBody>
      </p:sp>
    </p:spTree>
    <p:extLst>
      <p:ext uri="{BB962C8B-B14F-4D97-AF65-F5344CB8AC3E}">
        <p14:creationId xmlns:p14="http://schemas.microsoft.com/office/powerpoint/2010/main" val="28483966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1CA5-F124-4BC3-B4EB-4DD3848250DE}"/>
              </a:ext>
            </a:extLst>
          </p:cNvPr>
          <p:cNvSpPr>
            <a:spLocks noGrp="1"/>
          </p:cNvSpPr>
          <p:nvPr>
            <p:ph type="title"/>
          </p:nvPr>
        </p:nvSpPr>
        <p:spPr/>
        <p:txBody>
          <a:bodyPr/>
          <a:lstStyle/>
          <a:p>
            <a:r>
              <a:rPr lang="en-US" dirty="0">
                <a:solidFill>
                  <a:srgbClr val="0070C0"/>
                </a:solidFill>
              </a:rPr>
              <a:t>‘name’ and ‘description’ features</a:t>
            </a:r>
            <a:endParaRPr lang="en-CA" dirty="0">
              <a:solidFill>
                <a:srgbClr val="0070C0"/>
              </a:solidFill>
            </a:endParaRPr>
          </a:p>
        </p:txBody>
      </p:sp>
      <p:sp>
        <p:nvSpPr>
          <p:cNvPr id="3" name="Content Placeholder 2">
            <a:extLst>
              <a:ext uri="{FF2B5EF4-FFF2-40B4-BE49-F238E27FC236}">
                <a16:creationId xmlns:a16="http://schemas.microsoft.com/office/drawing/2014/main" id="{49F16A12-5E2C-4B13-8AD9-C1EE325D8A37}"/>
              </a:ext>
            </a:extLst>
          </p:cNvPr>
          <p:cNvSpPr>
            <a:spLocks noGrp="1"/>
          </p:cNvSpPr>
          <p:nvPr>
            <p:ph idx="1"/>
          </p:nvPr>
        </p:nvSpPr>
        <p:spPr/>
        <p:txBody>
          <a:bodyPr/>
          <a:lstStyle/>
          <a:p>
            <a:r>
              <a:rPr lang="en-US" dirty="0"/>
              <a:t>Pure text, requires more complicated processing</a:t>
            </a:r>
          </a:p>
          <a:p>
            <a:pPr lvl="1"/>
            <a:r>
              <a:rPr lang="en-US" dirty="0"/>
              <a:t>Combined and preprocessed with techniques like </a:t>
            </a:r>
            <a:r>
              <a:rPr lang="en-US" dirty="0">
                <a:solidFill>
                  <a:srgbClr val="0070C0"/>
                </a:solidFill>
              </a:rPr>
              <a:t>lemmatization</a:t>
            </a:r>
            <a:r>
              <a:rPr lang="en-US" dirty="0"/>
              <a:t> and </a:t>
            </a:r>
            <a:r>
              <a:rPr lang="en-US" dirty="0">
                <a:solidFill>
                  <a:srgbClr val="0070C0"/>
                </a:solidFill>
              </a:rPr>
              <a:t>stemming</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marL="457200" lvl="1" indent="0">
              <a:buNone/>
            </a:pPr>
            <a:endParaRPr lang="en-US" dirty="0"/>
          </a:p>
          <a:p>
            <a:endParaRPr lang="en-US" dirty="0"/>
          </a:p>
          <a:p>
            <a:pPr marL="457200" lvl="1" indent="0">
              <a:buNone/>
            </a:pPr>
            <a:endParaRPr lang="en-US" dirty="0"/>
          </a:p>
          <a:p>
            <a:endParaRPr lang="en-US" dirty="0"/>
          </a:p>
          <a:p>
            <a:pPr lvl="1"/>
            <a:endParaRPr lang="en-CA" dirty="0"/>
          </a:p>
          <a:p>
            <a:pPr lvl="1"/>
            <a:endParaRPr lang="en-CA" dirty="0"/>
          </a:p>
        </p:txBody>
      </p:sp>
      <p:sp>
        <p:nvSpPr>
          <p:cNvPr id="10" name="Arrow: Right 9">
            <a:extLst>
              <a:ext uri="{FF2B5EF4-FFF2-40B4-BE49-F238E27FC236}">
                <a16:creationId xmlns:a16="http://schemas.microsoft.com/office/drawing/2014/main" id="{8411C333-2BE8-4B1E-A620-777F58F641E1}"/>
              </a:ext>
            </a:extLst>
          </p:cNvPr>
          <p:cNvSpPr/>
          <p:nvPr/>
        </p:nvSpPr>
        <p:spPr>
          <a:xfrm>
            <a:off x="5537971" y="4393388"/>
            <a:ext cx="714159" cy="319596"/>
          </a:xfrm>
          <a:prstGeom prst="rightArrow">
            <a:avLst/>
          </a:prstGeom>
          <a:solidFill>
            <a:srgbClr val="0070C0"/>
          </a:solidFill>
          <a:ln>
            <a:solidFill>
              <a:srgbClr val="0070C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pic>
        <p:nvPicPr>
          <p:cNvPr id="5" name="Picture 4">
            <a:extLst>
              <a:ext uri="{FF2B5EF4-FFF2-40B4-BE49-F238E27FC236}">
                <a16:creationId xmlns:a16="http://schemas.microsoft.com/office/drawing/2014/main" id="{D55EB595-A280-4067-97AF-25D264830B74}"/>
              </a:ext>
            </a:extLst>
          </p:cNvPr>
          <p:cNvPicPr>
            <a:picLocks noChangeAspect="1"/>
          </p:cNvPicPr>
          <p:nvPr/>
        </p:nvPicPr>
        <p:blipFill>
          <a:blip r:embed="rId2"/>
          <a:stretch>
            <a:fillRect/>
          </a:stretch>
        </p:blipFill>
        <p:spPr>
          <a:xfrm>
            <a:off x="563949" y="4001294"/>
            <a:ext cx="4699771" cy="1097408"/>
          </a:xfrm>
          <a:prstGeom prst="rect">
            <a:avLst/>
          </a:prstGeom>
        </p:spPr>
      </p:pic>
      <p:pic>
        <p:nvPicPr>
          <p:cNvPr id="8" name="Picture 7">
            <a:extLst>
              <a:ext uri="{FF2B5EF4-FFF2-40B4-BE49-F238E27FC236}">
                <a16:creationId xmlns:a16="http://schemas.microsoft.com/office/drawing/2014/main" id="{13456F91-F138-4CED-8C68-44B3601946E7}"/>
              </a:ext>
            </a:extLst>
          </p:cNvPr>
          <p:cNvPicPr>
            <a:picLocks noChangeAspect="1"/>
          </p:cNvPicPr>
          <p:nvPr/>
        </p:nvPicPr>
        <p:blipFill>
          <a:blip r:embed="rId3"/>
          <a:stretch>
            <a:fillRect/>
          </a:stretch>
        </p:blipFill>
        <p:spPr>
          <a:xfrm>
            <a:off x="6710907" y="3933461"/>
            <a:ext cx="4894181" cy="1097407"/>
          </a:xfrm>
          <a:prstGeom prst="rect">
            <a:avLst/>
          </a:prstGeom>
        </p:spPr>
      </p:pic>
      <p:sp>
        <p:nvSpPr>
          <p:cNvPr id="11" name="TextBox 10">
            <a:extLst>
              <a:ext uri="{FF2B5EF4-FFF2-40B4-BE49-F238E27FC236}">
                <a16:creationId xmlns:a16="http://schemas.microsoft.com/office/drawing/2014/main" id="{A363891B-FF19-4EE3-999B-7C73ADB3D65C}"/>
              </a:ext>
            </a:extLst>
          </p:cNvPr>
          <p:cNvSpPr txBox="1"/>
          <p:nvPr/>
        </p:nvSpPr>
        <p:spPr>
          <a:xfrm>
            <a:off x="838200" y="5992297"/>
            <a:ext cx="10782671" cy="369332"/>
          </a:xfrm>
          <a:prstGeom prst="rect">
            <a:avLst/>
          </a:prstGeom>
          <a:noFill/>
        </p:spPr>
        <p:txBody>
          <a:bodyPr wrap="square">
            <a:spAutoFit/>
          </a:bodyPr>
          <a:lstStyle/>
          <a:p>
            <a:r>
              <a:rPr lang="en-US" dirty="0">
                <a:solidFill>
                  <a:srgbClr val="0070C0"/>
                </a:solidFill>
              </a:rPr>
              <a:t>*Lemmatization &amp; stemming: </a:t>
            </a:r>
            <a:r>
              <a:rPr lang="en-US" dirty="0"/>
              <a:t>grouping together inflected form of a word (i.e. adjustable -&gt; adjust, better -&gt; good)</a:t>
            </a:r>
          </a:p>
        </p:txBody>
      </p:sp>
    </p:spTree>
    <p:extLst>
      <p:ext uri="{BB962C8B-B14F-4D97-AF65-F5344CB8AC3E}">
        <p14:creationId xmlns:p14="http://schemas.microsoft.com/office/powerpoint/2010/main" val="41776437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B1CA5-F124-4BC3-B4EB-4DD3848250DE}"/>
              </a:ext>
            </a:extLst>
          </p:cNvPr>
          <p:cNvSpPr>
            <a:spLocks noGrp="1"/>
          </p:cNvSpPr>
          <p:nvPr>
            <p:ph type="title"/>
          </p:nvPr>
        </p:nvSpPr>
        <p:spPr/>
        <p:txBody>
          <a:bodyPr/>
          <a:lstStyle/>
          <a:p>
            <a:r>
              <a:rPr lang="en-US" dirty="0">
                <a:solidFill>
                  <a:srgbClr val="0070C0"/>
                </a:solidFill>
              </a:rPr>
              <a:t>Topic Modelling (50 Topics Limit)</a:t>
            </a:r>
            <a:endParaRPr lang="en-CA" dirty="0">
              <a:solidFill>
                <a:srgbClr val="0070C0"/>
              </a:solidFill>
            </a:endParaRPr>
          </a:p>
        </p:txBody>
      </p:sp>
      <p:sp>
        <p:nvSpPr>
          <p:cNvPr id="3" name="Content Placeholder 2">
            <a:extLst>
              <a:ext uri="{FF2B5EF4-FFF2-40B4-BE49-F238E27FC236}">
                <a16:creationId xmlns:a16="http://schemas.microsoft.com/office/drawing/2014/main" id="{49F16A12-5E2C-4B13-8AD9-C1EE325D8A37}"/>
              </a:ext>
            </a:extLst>
          </p:cNvPr>
          <p:cNvSpPr>
            <a:spLocks noGrp="1"/>
          </p:cNvSpPr>
          <p:nvPr>
            <p:ph idx="1"/>
          </p:nvPr>
        </p:nvSpPr>
        <p:spPr/>
        <p:txBody>
          <a:bodyPr/>
          <a:lstStyle/>
          <a:p>
            <a:r>
              <a:rPr lang="en-US" dirty="0">
                <a:solidFill>
                  <a:srgbClr val="C00000"/>
                </a:solidFill>
              </a:rPr>
              <a:t>Non-Negative Matrix Factorization (Linear-algebra model)</a:t>
            </a:r>
          </a:p>
          <a:p>
            <a:pPr lvl="1"/>
            <a:r>
              <a:rPr lang="en-US" dirty="0"/>
              <a:t>Preprocessed text vectorized by  </a:t>
            </a:r>
            <a:r>
              <a:rPr lang="en-US" dirty="0">
                <a:solidFill>
                  <a:srgbClr val="0070C0"/>
                </a:solidFill>
              </a:rPr>
              <a:t>Term Frequency–Inverse Document Frequency (TF-IDF)</a:t>
            </a:r>
          </a:p>
          <a:p>
            <a:endParaRPr lang="en-US" dirty="0"/>
          </a:p>
          <a:p>
            <a:r>
              <a:rPr lang="en-CA" dirty="0">
                <a:solidFill>
                  <a:srgbClr val="C00000"/>
                </a:solidFill>
              </a:rPr>
              <a:t>Latent Dirichlet Allocation (Probabilistic model)</a:t>
            </a:r>
          </a:p>
          <a:p>
            <a:pPr lvl="1"/>
            <a:r>
              <a:rPr lang="en-CA" dirty="0"/>
              <a:t>Preprocessed text </a:t>
            </a:r>
            <a:r>
              <a:rPr lang="en-US" dirty="0"/>
              <a:t>vectorized by </a:t>
            </a:r>
            <a:r>
              <a:rPr lang="en-US" dirty="0">
                <a:solidFill>
                  <a:srgbClr val="0070C0"/>
                </a:solidFill>
              </a:rPr>
              <a:t>Term Frequency (TF) </a:t>
            </a:r>
            <a:r>
              <a:rPr lang="en-US" dirty="0"/>
              <a:t>technique</a:t>
            </a:r>
            <a:endParaRPr lang="en-CA" dirty="0"/>
          </a:p>
          <a:p>
            <a:pPr lvl="1"/>
            <a:endParaRPr lang="en-CA" dirty="0"/>
          </a:p>
          <a:p>
            <a:pPr lvl="1"/>
            <a:endParaRPr lang="en-CA" dirty="0"/>
          </a:p>
        </p:txBody>
      </p:sp>
      <p:sp>
        <p:nvSpPr>
          <p:cNvPr id="5" name="TextBox 4">
            <a:extLst>
              <a:ext uri="{FF2B5EF4-FFF2-40B4-BE49-F238E27FC236}">
                <a16:creationId xmlns:a16="http://schemas.microsoft.com/office/drawing/2014/main" id="{16A76236-62BF-472F-BF75-F66761395B43}"/>
              </a:ext>
            </a:extLst>
          </p:cNvPr>
          <p:cNvSpPr txBox="1"/>
          <p:nvPr/>
        </p:nvSpPr>
        <p:spPr>
          <a:xfrm>
            <a:off x="838200" y="5853797"/>
            <a:ext cx="10782671" cy="646331"/>
          </a:xfrm>
          <a:prstGeom prst="rect">
            <a:avLst/>
          </a:prstGeom>
          <a:noFill/>
        </p:spPr>
        <p:txBody>
          <a:bodyPr wrap="square">
            <a:spAutoFit/>
          </a:bodyPr>
          <a:lstStyle/>
          <a:p>
            <a:r>
              <a:rPr lang="en-US" dirty="0">
                <a:solidFill>
                  <a:srgbClr val="0070C0"/>
                </a:solidFill>
              </a:rPr>
              <a:t>TF: </a:t>
            </a:r>
            <a:r>
              <a:rPr lang="en-US" dirty="0"/>
              <a:t># of times word t appears in an item’s description / Total # of words in an item’s description</a:t>
            </a:r>
          </a:p>
          <a:p>
            <a:r>
              <a:rPr lang="en-US" dirty="0">
                <a:solidFill>
                  <a:srgbClr val="0070C0"/>
                </a:solidFill>
              </a:rPr>
              <a:t>IDF: </a:t>
            </a:r>
            <a:r>
              <a:rPr lang="en-US" dirty="0"/>
              <a:t>Total # of items / # of items with word t in it</a:t>
            </a:r>
            <a:endParaRPr lang="en-CA" dirty="0"/>
          </a:p>
        </p:txBody>
      </p:sp>
    </p:spTree>
    <p:extLst>
      <p:ext uri="{BB962C8B-B14F-4D97-AF65-F5344CB8AC3E}">
        <p14:creationId xmlns:p14="http://schemas.microsoft.com/office/powerpoint/2010/main" val="1572970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425D5-E6E5-4996-8CDA-6D4D3BBE62B1}"/>
              </a:ext>
            </a:extLst>
          </p:cNvPr>
          <p:cNvSpPr>
            <a:spLocks noGrp="1"/>
          </p:cNvSpPr>
          <p:nvPr>
            <p:ph type="title"/>
          </p:nvPr>
        </p:nvSpPr>
        <p:spPr/>
        <p:txBody>
          <a:bodyPr/>
          <a:lstStyle/>
          <a:p>
            <a:r>
              <a:rPr lang="en-US" dirty="0">
                <a:solidFill>
                  <a:srgbClr val="0070C0"/>
                </a:solidFill>
              </a:rPr>
              <a:t>Agenda</a:t>
            </a:r>
            <a:endParaRPr lang="en-CA" dirty="0">
              <a:solidFill>
                <a:srgbClr val="0070C0"/>
              </a:solidFill>
            </a:endParaRPr>
          </a:p>
        </p:txBody>
      </p:sp>
      <p:sp>
        <p:nvSpPr>
          <p:cNvPr id="3" name="Content Placeholder 2">
            <a:extLst>
              <a:ext uri="{FF2B5EF4-FFF2-40B4-BE49-F238E27FC236}">
                <a16:creationId xmlns:a16="http://schemas.microsoft.com/office/drawing/2014/main" id="{CCDE7C5A-9C60-4123-B101-AB83C6EEC1E0}"/>
              </a:ext>
            </a:extLst>
          </p:cNvPr>
          <p:cNvSpPr>
            <a:spLocks noGrp="1"/>
          </p:cNvSpPr>
          <p:nvPr>
            <p:ph idx="1"/>
          </p:nvPr>
        </p:nvSpPr>
        <p:spPr/>
        <p:txBody>
          <a:bodyPr/>
          <a:lstStyle/>
          <a:p>
            <a:pPr marL="514350" indent="-514350">
              <a:buFont typeface="+mj-lt"/>
              <a:buAutoNum type="arabicPeriod"/>
            </a:pPr>
            <a:r>
              <a:rPr lang="en-US" dirty="0"/>
              <a:t>Introduction </a:t>
            </a:r>
          </a:p>
          <a:p>
            <a:pPr marL="514350" indent="-514350">
              <a:buFont typeface="+mj-lt"/>
              <a:buAutoNum type="arabicPeriod"/>
            </a:pPr>
            <a:r>
              <a:rPr lang="en-US" dirty="0"/>
              <a:t>Data Collection &amp; Exploratory Data Analysis</a:t>
            </a:r>
          </a:p>
          <a:p>
            <a:pPr marL="514350" indent="-514350">
              <a:buFont typeface="+mj-lt"/>
              <a:buAutoNum type="arabicPeriod"/>
            </a:pPr>
            <a:r>
              <a:rPr lang="en-US" dirty="0"/>
              <a:t>Feature Engineering</a:t>
            </a:r>
          </a:p>
          <a:p>
            <a:pPr marL="514350" indent="-514350">
              <a:buFont typeface="+mj-lt"/>
              <a:buAutoNum type="arabicPeriod"/>
            </a:pPr>
            <a:r>
              <a:rPr lang="en-US" dirty="0"/>
              <a:t>Recommendation Engine</a:t>
            </a:r>
          </a:p>
          <a:p>
            <a:pPr marL="514350" indent="-514350">
              <a:buFont typeface="+mj-lt"/>
              <a:buAutoNum type="arabicPeriod"/>
            </a:pPr>
            <a:r>
              <a:rPr lang="en-US" dirty="0"/>
              <a:t>Web App Deployment &amp; Demo</a:t>
            </a:r>
          </a:p>
          <a:p>
            <a:pPr marL="514350" indent="-514350">
              <a:buFont typeface="+mj-lt"/>
              <a:buAutoNum type="arabicPeriod"/>
            </a:pPr>
            <a:r>
              <a:rPr lang="en-US" dirty="0"/>
              <a:t>Business Impact Evaluations</a:t>
            </a:r>
          </a:p>
          <a:p>
            <a:pPr marL="514350" indent="-514350">
              <a:buFont typeface="+mj-lt"/>
              <a:buAutoNum type="arabicPeriod"/>
            </a:pPr>
            <a:r>
              <a:rPr lang="en-US" dirty="0"/>
              <a:t>Limitations &amp; Next Steps</a:t>
            </a:r>
          </a:p>
          <a:p>
            <a:pPr marL="514350" indent="-514350">
              <a:buFont typeface="+mj-lt"/>
              <a:buAutoNum type="arabicPeriod"/>
            </a:pPr>
            <a:r>
              <a:rPr lang="en-US" dirty="0"/>
              <a:t>Q &amp; A</a:t>
            </a:r>
            <a:endParaRPr lang="en-CA" dirty="0"/>
          </a:p>
          <a:p>
            <a:pPr marL="514350" indent="-514350">
              <a:buFont typeface="+mj-lt"/>
              <a:buAutoNum type="arabicPeriod"/>
            </a:pPr>
            <a:endParaRPr lang="en-US" dirty="0"/>
          </a:p>
        </p:txBody>
      </p:sp>
    </p:spTree>
    <p:extLst>
      <p:ext uri="{BB962C8B-B14F-4D97-AF65-F5344CB8AC3E}">
        <p14:creationId xmlns:p14="http://schemas.microsoft.com/office/powerpoint/2010/main" val="876194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B4B6E-7D59-4A55-A806-24BD6E3C6727}"/>
              </a:ext>
            </a:extLst>
          </p:cNvPr>
          <p:cNvSpPr>
            <a:spLocks noGrp="1"/>
          </p:cNvSpPr>
          <p:nvPr>
            <p:ph type="title"/>
          </p:nvPr>
        </p:nvSpPr>
        <p:spPr/>
        <p:txBody>
          <a:bodyPr/>
          <a:lstStyle/>
          <a:p>
            <a:r>
              <a:rPr lang="en-US" dirty="0">
                <a:solidFill>
                  <a:srgbClr val="0070C0"/>
                </a:solidFill>
              </a:rPr>
              <a:t>Non-Negative Matrix Factorization (NMF)</a:t>
            </a:r>
            <a:endParaRPr lang="en-CA" dirty="0">
              <a:solidFill>
                <a:srgbClr val="0070C0"/>
              </a:solidFill>
            </a:endParaRPr>
          </a:p>
        </p:txBody>
      </p:sp>
      <p:sp>
        <p:nvSpPr>
          <p:cNvPr id="3" name="Content Placeholder 2">
            <a:extLst>
              <a:ext uri="{FF2B5EF4-FFF2-40B4-BE49-F238E27FC236}">
                <a16:creationId xmlns:a16="http://schemas.microsoft.com/office/drawing/2014/main" id="{5121865A-5819-4927-B6B1-D3DF9BC05857}"/>
              </a:ext>
            </a:extLst>
          </p:cNvPr>
          <p:cNvSpPr>
            <a:spLocks noGrp="1"/>
          </p:cNvSpPr>
          <p:nvPr>
            <p:ph idx="1"/>
          </p:nvPr>
        </p:nvSpPr>
        <p:spPr/>
        <p:txBody>
          <a:bodyPr/>
          <a:lstStyle/>
          <a:p>
            <a:r>
              <a:rPr lang="en-US" dirty="0"/>
              <a:t>Used to identify latent structure in feature data represented as a non-negative matrix</a:t>
            </a:r>
          </a:p>
          <a:p>
            <a:endParaRPr lang="en-CA" dirty="0"/>
          </a:p>
        </p:txBody>
      </p:sp>
      <p:pic>
        <p:nvPicPr>
          <p:cNvPr id="5" name="Picture 4">
            <a:extLst>
              <a:ext uri="{FF2B5EF4-FFF2-40B4-BE49-F238E27FC236}">
                <a16:creationId xmlns:a16="http://schemas.microsoft.com/office/drawing/2014/main" id="{A32115F8-2AE8-4187-B4FE-6EC5D717B774}"/>
              </a:ext>
            </a:extLst>
          </p:cNvPr>
          <p:cNvPicPr>
            <a:picLocks noChangeAspect="1"/>
          </p:cNvPicPr>
          <p:nvPr/>
        </p:nvPicPr>
        <p:blipFill>
          <a:blip r:embed="rId3"/>
          <a:stretch>
            <a:fillRect/>
          </a:stretch>
        </p:blipFill>
        <p:spPr>
          <a:xfrm>
            <a:off x="3066600" y="2843457"/>
            <a:ext cx="6058800" cy="3468443"/>
          </a:xfrm>
          <a:prstGeom prst="rect">
            <a:avLst/>
          </a:prstGeom>
        </p:spPr>
      </p:pic>
    </p:spTree>
    <p:extLst>
      <p:ext uri="{BB962C8B-B14F-4D97-AF65-F5344CB8AC3E}">
        <p14:creationId xmlns:p14="http://schemas.microsoft.com/office/powerpoint/2010/main" val="5939714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08AE8-ED49-4CF0-9C9C-ADDB225E1432}"/>
              </a:ext>
            </a:extLst>
          </p:cNvPr>
          <p:cNvSpPr>
            <a:spLocks noGrp="1"/>
          </p:cNvSpPr>
          <p:nvPr>
            <p:ph type="title"/>
          </p:nvPr>
        </p:nvSpPr>
        <p:spPr/>
        <p:txBody>
          <a:bodyPr/>
          <a:lstStyle/>
          <a:p>
            <a:r>
              <a:rPr lang="en-CA" dirty="0">
                <a:solidFill>
                  <a:srgbClr val="0070C0"/>
                </a:solidFill>
              </a:rPr>
              <a:t>Latent Dirichlet Allocation (LDA)</a:t>
            </a:r>
          </a:p>
        </p:txBody>
      </p:sp>
      <p:sp>
        <p:nvSpPr>
          <p:cNvPr id="3" name="Content Placeholder 2">
            <a:extLst>
              <a:ext uri="{FF2B5EF4-FFF2-40B4-BE49-F238E27FC236}">
                <a16:creationId xmlns:a16="http://schemas.microsoft.com/office/drawing/2014/main" id="{602EA3BB-E9F2-4642-B9C1-1EC0C7E1A951}"/>
              </a:ext>
            </a:extLst>
          </p:cNvPr>
          <p:cNvSpPr>
            <a:spLocks noGrp="1"/>
          </p:cNvSpPr>
          <p:nvPr>
            <p:ph idx="1"/>
          </p:nvPr>
        </p:nvSpPr>
        <p:spPr/>
        <p:txBody>
          <a:bodyPr/>
          <a:lstStyle/>
          <a:p>
            <a:r>
              <a:rPr lang="en-US" dirty="0"/>
              <a:t>An item is a probability distribution of clothing topics </a:t>
            </a:r>
            <a:r>
              <a:rPr lang="en-US" dirty="0">
                <a:solidFill>
                  <a:srgbClr val="0070C0"/>
                </a:solidFill>
              </a:rPr>
              <a:t>P(topic | item)</a:t>
            </a:r>
            <a:r>
              <a:rPr lang="en-US" dirty="0"/>
              <a:t>, and every topic is a probability distribution of words in product names and descriptions </a:t>
            </a:r>
            <a:r>
              <a:rPr lang="en-US" dirty="0">
                <a:solidFill>
                  <a:srgbClr val="0070C0"/>
                </a:solidFill>
              </a:rPr>
              <a:t>P(word | topic)</a:t>
            </a:r>
            <a:r>
              <a:rPr lang="en-US" dirty="0"/>
              <a:t> </a:t>
            </a:r>
          </a:p>
          <a:p>
            <a:endParaRPr lang="en-US" dirty="0"/>
          </a:p>
          <a:p>
            <a:endParaRPr lang="en-CA" dirty="0"/>
          </a:p>
        </p:txBody>
      </p:sp>
      <p:pic>
        <p:nvPicPr>
          <p:cNvPr id="5" name="Picture 4">
            <a:extLst>
              <a:ext uri="{FF2B5EF4-FFF2-40B4-BE49-F238E27FC236}">
                <a16:creationId xmlns:a16="http://schemas.microsoft.com/office/drawing/2014/main" id="{0A97E953-F752-4556-9193-6A44D90535CC}"/>
              </a:ext>
            </a:extLst>
          </p:cNvPr>
          <p:cNvPicPr>
            <a:picLocks noChangeAspect="1"/>
          </p:cNvPicPr>
          <p:nvPr/>
        </p:nvPicPr>
        <p:blipFill>
          <a:blip r:embed="rId3"/>
          <a:stretch>
            <a:fillRect/>
          </a:stretch>
        </p:blipFill>
        <p:spPr>
          <a:xfrm>
            <a:off x="1262537" y="3179145"/>
            <a:ext cx="9276307" cy="3132755"/>
          </a:xfrm>
          <a:prstGeom prst="rect">
            <a:avLst/>
          </a:prstGeom>
        </p:spPr>
      </p:pic>
      <p:sp>
        <p:nvSpPr>
          <p:cNvPr id="6" name="Content Placeholder 2">
            <a:extLst>
              <a:ext uri="{FF2B5EF4-FFF2-40B4-BE49-F238E27FC236}">
                <a16:creationId xmlns:a16="http://schemas.microsoft.com/office/drawing/2014/main" id="{4F8E144E-8893-4D38-B395-5BCB4A867845}"/>
              </a:ext>
            </a:extLst>
          </p:cNvPr>
          <p:cNvSpPr txBox="1">
            <a:spLocks/>
          </p:cNvSpPr>
          <p:nvPr/>
        </p:nvSpPr>
        <p:spPr>
          <a:xfrm>
            <a:off x="2192784" y="6405544"/>
            <a:ext cx="7590408" cy="385874"/>
          </a:xfrm>
          <a:prstGeom prst="rect">
            <a:avLst/>
          </a:prstGeom>
        </p:spPr>
        <p:txBody>
          <a:bodyPr vert="horz" lIns="91440" tIns="45720" rIns="91440" bIns="45720" rtlCol="0">
            <a:normAutofit fontScale="4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Source: towardsdatascience.com/dimensionality-reduction-with-latent-dirichlet-allocation-8d73c586738c</a:t>
            </a:r>
            <a:endParaRPr lang="en-CA" dirty="0"/>
          </a:p>
        </p:txBody>
      </p:sp>
    </p:spTree>
    <p:extLst>
      <p:ext uri="{BB962C8B-B14F-4D97-AF65-F5344CB8AC3E}">
        <p14:creationId xmlns:p14="http://schemas.microsoft.com/office/powerpoint/2010/main" val="1706845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11B9FFB-1D3A-4505-B8F8-ADB972A83D7B}"/>
              </a:ext>
            </a:extLst>
          </p:cNvPr>
          <p:cNvPicPr>
            <a:picLocks noChangeAspect="1"/>
          </p:cNvPicPr>
          <p:nvPr/>
        </p:nvPicPr>
        <p:blipFill>
          <a:blip r:embed="rId3"/>
          <a:stretch>
            <a:fillRect/>
          </a:stretch>
        </p:blipFill>
        <p:spPr>
          <a:xfrm>
            <a:off x="732014" y="2200422"/>
            <a:ext cx="4879292" cy="3028526"/>
          </a:xfrm>
          <a:prstGeom prst="rect">
            <a:avLst/>
          </a:prstGeom>
        </p:spPr>
      </p:pic>
      <p:pic>
        <p:nvPicPr>
          <p:cNvPr id="13" name="Picture 12">
            <a:extLst>
              <a:ext uri="{FF2B5EF4-FFF2-40B4-BE49-F238E27FC236}">
                <a16:creationId xmlns:a16="http://schemas.microsoft.com/office/drawing/2014/main" id="{8E81EA8D-E082-44EA-A8CD-1FC00B50DFBC}"/>
              </a:ext>
            </a:extLst>
          </p:cNvPr>
          <p:cNvPicPr>
            <a:picLocks noChangeAspect="1"/>
          </p:cNvPicPr>
          <p:nvPr/>
        </p:nvPicPr>
        <p:blipFill>
          <a:blip r:embed="rId4"/>
          <a:stretch>
            <a:fillRect/>
          </a:stretch>
        </p:blipFill>
        <p:spPr>
          <a:xfrm>
            <a:off x="6346871" y="2200422"/>
            <a:ext cx="5130162" cy="3037127"/>
          </a:xfrm>
          <a:prstGeom prst="rect">
            <a:avLst/>
          </a:prstGeom>
        </p:spPr>
      </p:pic>
      <p:sp>
        <p:nvSpPr>
          <p:cNvPr id="17" name="TextBox 16">
            <a:extLst>
              <a:ext uri="{FF2B5EF4-FFF2-40B4-BE49-F238E27FC236}">
                <a16:creationId xmlns:a16="http://schemas.microsoft.com/office/drawing/2014/main" id="{8725A9F3-378A-4722-9991-F9A55BB2E9F8}"/>
              </a:ext>
            </a:extLst>
          </p:cNvPr>
          <p:cNvSpPr txBox="1"/>
          <p:nvPr/>
        </p:nvSpPr>
        <p:spPr>
          <a:xfrm>
            <a:off x="895389" y="1460362"/>
            <a:ext cx="4552542" cy="461665"/>
          </a:xfrm>
          <a:prstGeom prst="rect">
            <a:avLst/>
          </a:prstGeom>
          <a:noFill/>
        </p:spPr>
        <p:txBody>
          <a:bodyPr wrap="square">
            <a:spAutoFit/>
          </a:bodyPr>
          <a:lstStyle/>
          <a:p>
            <a:pPr algn="ctr"/>
            <a:r>
              <a:rPr lang="en-US" sz="2400" dirty="0">
                <a:solidFill>
                  <a:srgbClr val="0070C0"/>
                </a:solidFill>
              </a:rPr>
              <a:t>Non-Negative Matrix Factorization</a:t>
            </a:r>
            <a:endParaRPr lang="en-CA" sz="2400" dirty="0">
              <a:solidFill>
                <a:srgbClr val="0070C0"/>
              </a:solidFill>
            </a:endParaRPr>
          </a:p>
        </p:txBody>
      </p:sp>
      <p:sp>
        <p:nvSpPr>
          <p:cNvPr id="18" name="TextBox 17">
            <a:extLst>
              <a:ext uri="{FF2B5EF4-FFF2-40B4-BE49-F238E27FC236}">
                <a16:creationId xmlns:a16="http://schemas.microsoft.com/office/drawing/2014/main" id="{FBA06B02-3942-42C8-BC55-253ACCDD777F}"/>
              </a:ext>
            </a:extLst>
          </p:cNvPr>
          <p:cNvSpPr txBox="1"/>
          <p:nvPr/>
        </p:nvSpPr>
        <p:spPr>
          <a:xfrm>
            <a:off x="6775128" y="1460362"/>
            <a:ext cx="4128354" cy="461665"/>
          </a:xfrm>
          <a:prstGeom prst="rect">
            <a:avLst/>
          </a:prstGeom>
          <a:noFill/>
        </p:spPr>
        <p:txBody>
          <a:bodyPr wrap="square">
            <a:spAutoFit/>
          </a:bodyPr>
          <a:lstStyle/>
          <a:p>
            <a:pPr algn="ctr"/>
            <a:r>
              <a:rPr lang="en-CA" sz="2400" dirty="0">
                <a:solidFill>
                  <a:srgbClr val="0070C0"/>
                </a:solidFill>
              </a:rPr>
              <a:t>Latent Dirichlet Allocation</a:t>
            </a:r>
          </a:p>
        </p:txBody>
      </p:sp>
    </p:spTree>
    <p:extLst>
      <p:ext uri="{BB962C8B-B14F-4D97-AF65-F5344CB8AC3E}">
        <p14:creationId xmlns:p14="http://schemas.microsoft.com/office/powerpoint/2010/main" val="6348602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49F3E-806F-41D5-AB1B-09A7F50F83FC}"/>
              </a:ext>
            </a:extLst>
          </p:cNvPr>
          <p:cNvSpPr>
            <a:spLocks noGrp="1"/>
          </p:cNvSpPr>
          <p:nvPr>
            <p:ph type="title"/>
          </p:nvPr>
        </p:nvSpPr>
        <p:spPr/>
        <p:txBody>
          <a:bodyPr/>
          <a:lstStyle/>
          <a:p>
            <a:r>
              <a:rPr lang="en-US" dirty="0">
                <a:solidFill>
                  <a:srgbClr val="0070C0"/>
                </a:solidFill>
              </a:rPr>
              <a:t>Topics Generation Demo</a:t>
            </a:r>
            <a:endParaRPr lang="en-CA" dirty="0">
              <a:solidFill>
                <a:srgbClr val="0070C0"/>
              </a:solidFill>
            </a:endParaRPr>
          </a:p>
        </p:txBody>
      </p:sp>
      <p:sp>
        <p:nvSpPr>
          <p:cNvPr id="5" name="TextBox 4">
            <a:extLst>
              <a:ext uri="{FF2B5EF4-FFF2-40B4-BE49-F238E27FC236}">
                <a16:creationId xmlns:a16="http://schemas.microsoft.com/office/drawing/2014/main" id="{642E24C4-DF13-4814-8585-CCCB98EC4B48}"/>
              </a:ext>
            </a:extLst>
          </p:cNvPr>
          <p:cNvSpPr txBox="1"/>
          <p:nvPr/>
        </p:nvSpPr>
        <p:spPr>
          <a:xfrm>
            <a:off x="3551068" y="2063550"/>
            <a:ext cx="7614709" cy="923330"/>
          </a:xfrm>
          <a:prstGeom prst="rect">
            <a:avLst/>
          </a:prstGeom>
          <a:noFill/>
        </p:spPr>
        <p:txBody>
          <a:bodyPr wrap="square">
            <a:spAutoFit/>
          </a:bodyPr>
          <a:lstStyle/>
          <a:p>
            <a:r>
              <a:rPr lang="en-US" dirty="0">
                <a:solidFill>
                  <a:srgbClr val="C00000"/>
                </a:solidFill>
              </a:rPr>
              <a:t>''' burgundy wool crew neck </a:t>
            </a:r>
            <a:r>
              <a:rPr lang="en-US" dirty="0" err="1">
                <a:solidFill>
                  <a:srgbClr val="C00000"/>
                </a:solidFill>
              </a:rPr>
              <a:t>panelled</a:t>
            </a:r>
            <a:r>
              <a:rPr lang="en-US" dirty="0">
                <a:solidFill>
                  <a:srgbClr val="C00000"/>
                </a:solidFill>
              </a:rPr>
              <a:t> jumper from E. </a:t>
            </a:r>
            <a:r>
              <a:rPr lang="en-US" dirty="0" err="1">
                <a:solidFill>
                  <a:srgbClr val="C00000"/>
                </a:solidFill>
              </a:rPr>
              <a:t>Tautz</a:t>
            </a:r>
            <a:r>
              <a:rPr lang="en-US" dirty="0">
                <a:solidFill>
                  <a:srgbClr val="C00000"/>
                </a:solidFill>
              </a:rPr>
              <a:t> featuring a ribbed crew neck, long sleeves, elasticated cuffs, a </a:t>
            </a:r>
            <a:r>
              <a:rPr lang="en-US" dirty="0" err="1">
                <a:solidFill>
                  <a:srgbClr val="C00000"/>
                </a:solidFill>
              </a:rPr>
              <a:t>panelled</a:t>
            </a:r>
            <a:r>
              <a:rPr lang="en-US" dirty="0">
                <a:solidFill>
                  <a:srgbClr val="C00000"/>
                </a:solidFill>
              </a:rPr>
              <a:t> </a:t>
            </a:r>
            <a:r>
              <a:rPr lang="en-US" dirty="0" err="1">
                <a:solidFill>
                  <a:srgbClr val="C00000"/>
                </a:solidFill>
              </a:rPr>
              <a:t>colour</a:t>
            </a:r>
            <a:r>
              <a:rPr lang="en-US" dirty="0">
                <a:solidFill>
                  <a:srgbClr val="C00000"/>
                </a:solidFill>
              </a:rPr>
              <a:t> block design and a relaxed fit. '''</a:t>
            </a:r>
            <a:endParaRPr lang="en-CA" dirty="0">
              <a:solidFill>
                <a:srgbClr val="C00000"/>
              </a:solidFill>
            </a:endParaRPr>
          </a:p>
        </p:txBody>
      </p:sp>
      <p:sp>
        <p:nvSpPr>
          <p:cNvPr id="7" name="TextBox 6">
            <a:extLst>
              <a:ext uri="{FF2B5EF4-FFF2-40B4-BE49-F238E27FC236}">
                <a16:creationId xmlns:a16="http://schemas.microsoft.com/office/drawing/2014/main" id="{9ED63756-F3F7-4664-AC67-3DDEBFB5F01B}"/>
              </a:ext>
            </a:extLst>
          </p:cNvPr>
          <p:cNvSpPr txBox="1"/>
          <p:nvPr/>
        </p:nvSpPr>
        <p:spPr>
          <a:xfrm>
            <a:off x="1026223" y="2340549"/>
            <a:ext cx="1519338" cy="369332"/>
          </a:xfrm>
          <a:prstGeom prst="rect">
            <a:avLst/>
          </a:prstGeom>
          <a:noFill/>
        </p:spPr>
        <p:txBody>
          <a:bodyPr wrap="square">
            <a:spAutoFit/>
          </a:bodyPr>
          <a:lstStyle/>
          <a:p>
            <a:r>
              <a:rPr lang="en-US" dirty="0"/>
              <a:t>Sample Text 1</a:t>
            </a:r>
            <a:endParaRPr lang="en-CA" dirty="0"/>
          </a:p>
        </p:txBody>
      </p:sp>
      <p:sp>
        <p:nvSpPr>
          <p:cNvPr id="8" name="TextBox 7">
            <a:extLst>
              <a:ext uri="{FF2B5EF4-FFF2-40B4-BE49-F238E27FC236}">
                <a16:creationId xmlns:a16="http://schemas.microsoft.com/office/drawing/2014/main" id="{9F199B96-7739-4C10-A7D4-B691E072D4EB}"/>
              </a:ext>
            </a:extLst>
          </p:cNvPr>
          <p:cNvSpPr txBox="1"/>
          <p:nvPr/>
        </p:nvSpPr>
        <p:spPr>
          <a:xfrm>
            <a:off x="1551687" y="3886744"/>
            <a:ext cx="3535218" cy="369332"/>
          </a:xfrm>
          <a:prstGeom prst="rect">
            <a:avLst/>
          </a:prstGeom>
          <a:noFill/>
        </p:spPr>
        <p:txBody>
          <a:bodyPr wrap="square">
            <a:spAutoFit/>
          </a:bodyPr>
          <a:lstStyle/>
          <a:p>
            <a:r>
              <a:rPr lang="en-US" b="1" dirty="0"/>
              <a:t>Non-Negative Matrix Factorization</a:t>
            </a:r>
            <a:endParaRPr lang="en-CA" b="1" dirty="0"/>
          </a:p>
        </p:txBody>
      </p:sp>
      <p:sp>
        <p:nvSpPr>
          <p:cNvPr id="9" name="TextBox 8">
            <a:extLst>
              <a:ext uri="{FF2B5EF4-FFF2-40B4-BE49-F238E27FC236}">
                <a16:creationId xmlns:a16="http://schemas.microsoft.com/office/drawing/2014/main" id="{886ACE9A-D34A-498B-96D7-FFCF4B94DFCA}"/>
              </a:ext>
            </a:extLst>
          </p:cNvPr>
          <p:cNvSpPr txBox="1"/>
          <p:nvPr/>
        </p:nvSpPr>
        <p:spPr>
          <a:xfrm>
            <a:off x="7970566" y="3886744"/>
            <a:ext cx="2747213" cy="369332"/>
          </a:xfrm>
          <a:prstGeom prst="rect">
            <a:avLst/>
          </a:prstGeom>
          <a:noFill/>
        </p:spPr>
        <p:txBody>
          <a:bodyPr wrap="square">
            <a:spAutoFit/>
          </a:bodyPr>
          <a:lstStyle/>
          <a:p>
            <a:r>
              <a:rPr lang="en-CA" b="1" dirty="0"/>
              <a:t>Latent Dirichlet Allocation</a:t>
            </a:r>
          </a:p>
        </p:txBody>
      </p:sp>
      <p:sp>
        <p:nvSpPr>
          <p:cNvPr id="11" name="TextBox 10">
            <a:extLst>
              <a:ext uri="{FF2B5EF4-FFF2-40B4-BE49-F238E27FC236}">
                <a16:creationId xmlns:a16="http://schemas.microsoft.com/office/drawing/2014/main" id="{95616FF5-C82C-4A79-97A0-E5380EE95F04}"/>
              </a:ext>
            </a:extLst>
          </p:cNvPr>
          <p:cNvSpPr txBox="1"/>
          <p:nvPr/>
        </p:nvSpPr>
        <p:spPr>
          <a:xfrm>
            <a:off x="1099721" y="4678648"/>
            <a:ext cx="4902693" cy="646331"/>
          </a:xfrm>
          <a:prstGeom prst="rect">
            <a:avLst/>
          </a:prstGeom>
          <a:noFill/>
        </p:spPr>
        <p:txBody>
          <a:bodyPr wrap="square">
            <a:spAutoFit/>
          </a:bodyPr>
          <a:lstStyle/>
          <a:p>
            <a:r>
              <a:rPr lang="en-CA" dirty="0">
                <a:solidFill>
                  <a:srgbClr val="0070C0"/>
                </a:solidFill>
              </a:rPr>
              <a:t>['neck’, 'mock’, 'cardigan’, '</a:t>
            </a:r>
            <a:r>
              <a:rPr lang="en-CA" dirty="0" err="1">
                <a:solidFill>
                  <a:srgbClr val="0070C0"/>
                </a:solidFill>
              </a:rPr>
              <a:t>cardiganlong</a:t>
            </a:r>
            <a:r>
              <a:rPr lang="en-CA" dirty="0">
                <a:solidFill>
                  <a:srgbClr val="0070C0"/>
                </a:solidFill>
              </a:rPr>
              <a:t>’, 'tank’, 'knit’, 'collar’, 'funnel’, 'rib’, '</a:t>
            </a:r>
            <a:r>
              <a:rPr lang="en-CA" dirty="0" err="1">
                <a:solidFill>
                  <a:srgbClr val="0070C0"/>
                </a:solidFill>
              </a:rPr>
              <a:t>topsleeveless</a:t>
            </a:r>
            <a:r>
              <a:rPr lang="en-CA" dirty="0">
                <a:solidFill>
                  <a:srgbClr val="0070C0"/>
                </a:solidFill>
              </a:rPr>
              <a:t>']</a:t>
            </a:r>
          </a:p>
        </p:txBody>
      </p:sp>
      <p:sp>
        <p:nvSpPr>
          <p:cNvPr id="12" name="TextBox 11">
            <a:extLst>
              <a:ext uri="{FF2B5EF4-FFF2-40B4-BE49-F238E27FC236}">
                <a16:creationId xmlns:a16="http://schemas.microsoft.com/office/drawing/2014/main" id="{D02D18EB-F4DA-4F9D-9D24-3A43657DF3CD}"/>
              </a:ext>
            </a:extLst>
          </p:cNvPr>
          <p:cNvSpPr txBox="1"/>
          <p:nvPr/>
        </p:nvSpPr>
        <p:spPr>
          <a:xfrm>
            <a:off x="7286431" y="4678647"/>
            <a:ext cx="4115484" cy="646331"/>
          </a:xfrm>
          <a:prstGeom prst="rect">
            <a:avLst/>
          </a:prstGeom>
          <a:noFill/>
        </p:spPr>
        <p:txBody>
          <a:bodyPr wrap="square">
            <a:spAutoFit/>
          </a:bodyPr>
          <a:lstStyle/>
          <a:p>
            <a:r>
              <a:rPr lang="en-CA" dirty="0">
                <a:solidFill>
                  <a:srgbClr val="0070C0"/>
                </a:solidFill>
              </a:rPr>
              <a:t>['logo’, 'collar’, 'heel’, 'toe’, 'color’, 'cotton’, 'knit’, 'jersey’, 'sole’, 'rib']</a:t>
            </a:r>
          </a:p>
        </p:txBody>
      </p:sp>
    </p:spTree>
    <p:extLst>
      <p:ext uri="{BB962C8B-B14F-4D97-AF65-F5344CB8AC3E}">
        <p14:creationId xmlns:p14="http://schemas.microsoft.com/office/powerpoint/2010/main" val="42837209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49F3E-806F-41D5-AB1B-09A7F50F83FC}"/>
              </a:ext>
            </a:extLst>
          </p:cNvPr>
          <p:cNvSpPr>
            <a:spLocks noGrp="1"/>
          </p:cNvSpPr>
          <p:nvPr>
            <p:ph type="title"/>
          </p:nvPr>
        </p:nvSpPr>
        <p:spPr/>
        <p:txBody>
          <a:bodyPr/>
          <a:lstStyle/>
          <a:p>
            <a:r>
              <a:rPr lang="en-US" dirty="0">
                <a:solidFill>
                  <a:srgbClr val="0070C0"/>
                </a:solidFill>
              </a:rPr>
              <a:t>Topics Generation Demo</a:t>
            </a:r>
            <a:endParaRPr lang="en-CA" dirty="0">
              <a:solidFill>
                <a:srgbClr val="0070C0"/>
              </a:solidFill>
            </a:endParaRPr>
          </a:p>
        </p:txBody>
      </p:sp>
      <p:sp>
        <p:nvSpPr>
          <p:cNvPr id="5" name="TextBox 4">
            <a:extLst>
              <a:ext uri="{FF2B5EF4-FFF2-40B4-BE49-F238E27FC236}">
                <a16:creationId xmlns:a16="http://schemas.microsoft.com/office/drawing/2014/main" id="{642E24C4-DF13-4814-8585-CCCB98EC4B48}"/>
              </a:ext>
            </a:extLst>
          </p:cNvPr>
          <p:cNvSpPr txBox="1"/>
          <p:nvPr/>
        </p:nvSpPr>
        <p:spPr>
          <a:xfrm>
            <a:off x="3506679" y="1951672"/>
            <a:ext cx="7847121" cy="1200329"/>
          </a:xfrm>
          <a:prstGeom prst="rect">
            <a:avLst/>
          </a:prstGeom>
          <a:noFill/>
        </p:spPr>
        <p:txBody>
          <a:bodyPr wrap="square">
            <a:spAutoFit/>
          </a:bodyPr>
          <a:lstStyle/>
          <a:p>
            <a:r>
              <a:rPr lang="en-US" dirty="0">
                <a:solidFill>
                  <a:srgbClr val="C00000"/>
                </a:solidFill>
              </a:rPr>
              <a:t>''' Rectangular metal-frame sunglasses in gold-tone. Transparent rubber nose pads. Green ZEISS© lenses with 100% UVA/UVB protection. Logo etched at temples. Tortoiseshell acetate temple tips in tones of brown. Size: 143.20 140. Supplier color: Gold/Green '''</a:t>
            </a:r>
            <a:endParaRPr lang="en-CA" dirty="0">
              <a:solidFill>
                <a:srgbClr val="C00000"/>
              </a:solidFill>
            </a:endParaRPr>
          </a:p>
        </p:txBody>
      </p:sp>
      <p:sp>
        <p:nvSpPr>
          <p:cNvPr id="7" name="TextBox 6">
            <a:extLst>
              <a:ext uri="{FF2B5EF4-FFF2-40B4-BE49-F238E27FC236}">
                <a16:creationId xmlns:a16="http://schemas.microsoft.com/office/drawing/2014/main" id="{9ED63756-F3F7-4664-AC67-3DDEBFB5F01B}"/>
              </a:ext>
            </a:extLst>
          </p:cNvPr>
          <p:cNvSpPr txBox="1"/>
          <p:nvPr/>
        </p:nvSpPr>
        <p:spPr>
          <a:xfrm>
            <a:off x="1026223" y="2340549"/>
            <a:ext cx="1519338" cy="369332"/>
          </a:xfrm>
          <a:prstGeom prst="rect">
            <a:avLst/>
          </a:prstGeom>
          <a:noFill/>
        </p:spPr>
        <p:txBody>
          <a:bodyPr wrap="square">
            <a:spAutoFit/>
          </a:bodyPr>
          <a:lstStyle/>
          <a:p>
            <a:r>
              <a:rPr lang="en-US" dirty="0"/>
              <a:t>Sample Text 2</a:t>
            </a:r>
            <a:endParaRPr lang="en-CA" dirty="0"/>
          </a:p>
        </p:txBody>
      </p:sp>
      <p:sp>
        <p:nvSpPr>
          <p:cNvPr id="8" name="TextBox 7">
            <a:extLst>
              <a:ext uri="{FF2B5EF4-FFF2-40B4-BE49-F238E27FC236}">
                <a16:creationId xmlns:a16="http://schemas.microsoft.com/office/drawing/2014/main" id="{9F199B96-7739-4C10-A7D4-B691E072D4EB}"/>
              </a:ext>
            </a:extLst>
          </p:cNvPr>
          <p:cNvSpPr txBox="1"/>
          <p:nvPr/>
        </p:nvSpPr>
        <p:spPr>
          <a:xfrm>
            <a:off x="1551686" y="3886744"/>
            <a:ext cx="3508585" cy="369332"/>
          </a:xfrm>
          <a:prstGeom prst="rect">
            <a:avLst/>
          </a:prstGeom>
          <a:noFill/>
        </p:spPr>
        <p:txBody>
          <a:bodyPr wrap="square">
            <a:spAutoFit/>
          </a:bodyPr>
          <a:lstStyle/>
          <a:p>
            <a:r>
              <a:rPr lang="en-US" b="1" dirty="0"/>
              <a:t>Non-Negative Matrix Factorization</a:t>
            </a:r>
            <a:endParaRPr lang="en-CA" b="1" dirty="0"/>
          </a:p>
        </p:txBody>
      </p:sp>
      <p:sp>
        <p:nvSpPr>
          <p:cNvPr id="9" name="TextBox 8">
            <a:extLst>
              <a:ext uri="{FF2B5EF4-FFF2-40B4-BE49-F238E27FC236}">
                <a16:creationId xmlns:a16="http://schemas.microsoft.com/office/drawing/2014/main" id="{886ACE9A-D34A-498B-96D7-FFCF4B94DFCA}"/>
              </a:ext>
            </a:extLst>
          </p:cNvPr>
          <p:cNvSpPr txBox="1"/>
          <p:nvPr/>
        </p:nvSpPr>
        <p:spPr>
          <a:xfrm>
            <a:off x="7992761" y="3886744"/>
            <a:ext cx="2702824" cy="369332"/>
          </a:xfrm>
          <a:prstGeom prst="rect">
            <a:avLst/>
          </a:prstGeom>
          <a:noFill/>
        </p:spPr>
        <p:txBody>
          <a:bodyPr wrap="square">
            <a:spAutoFit/>
          </a:bodyPr>
          <a:lstStyle/>
          <a:p>
            <a:r>
              <a:rPr lang="en-CA" b="1" dirty="0"/>
              <a:t>Latent Dirichlet Allocation</a:t>
            </a:r>
          </a:p>
        </p:txBody>
      </p:sp>
      <p:sp>
        <p:nvSpPr>
          <p:cNvPr id="11" name="TextBox 10">
            <a:extLst>
              <a:ext uri="{FF2B5EF4-FFF2-40B4-BE49-F238E27FC236}">
                <a16:creationId xmlns:a16="http://schemas.microsoft.com/office/drawing/2014/main" id="{95616FF5-C82C-4A79-97A0-E5380EE95F04}"/>
              </a:ext>
            </a:extLst>
          </p:cNvPr>
          <p:cNvSpPr txBox="1"/>
          <p:nvPr/>
        </p:nvSpPr>
        <p:spPr>
          <a:xfrm>
            <a:off x="1099721" y="4678648"/>
            <a:ext cx="4902693" cy="646331"/>
          </a:xfrm>
          <a:prstGeom prst="rect">
            <a:avLst/>
          </a:prstGeom>
          <a:noFill/>
        </p:spPr>
        <p:txBody>
          <a:bodyPr wrap="square">
            <a:spAutoFit/>
          </a:bodyPr>
          <a:lstStyle/>
          <a:p>
            <a:r>
              <a:rPr lang="en-CA" dirty="0">
                <a:solidFill>
                  <a:srgbClr val="0070C0"/>
                </a:solidFill>
              </a:rPr>
              <a:t>['</a:t>
            </a:r>
            <a:r>
              <a:rPr lang="en-CA" dirty="0" err="1">
                <a:solidFill>
                  <a:srgbClr val="0070C0"/>
                </a:solidFill>
              </a:rPr>
              <a:t>templ</a:t>
            </a:r>
            <a:r>
              <a:rPr lang="en-CA" dirty="0">
                <a:solidFill>
                  <a:srgbClr val="0070C0"/>
                </a:solidFill>
              </a:rPr>
              <a:t>’, 'size’, 'nose’, '</a:t>
            </a:r>
            <a:r>
              <a:rPr lang="en-CA" dirty="0" err="1">
                <a:solidFill>
                  <a:srgbClr val="0070C0"/>
                </a:solidFill>
              </a:rPr>
              <a:t>acet</a:t>
            </a:r>
            <a:r>
              <a:rPr lang="en-CA" dirty="0">
                <a:solidFill>
                  <a:srgbClr val="0070C0"/>
                </a:solidFill>
              </a:rPr>
              <a:t>’, 'case’, '</a:t>
            </a:r>
            <a:r>
              <a:rPr lang="en-CA" dirty="0" err="1">
                <a:solidFill>
                  <a:srgbClr val="0070C0"/>
                </a:solidFill>
              </a:rPr>
              <a:t>includ</a:t>
            </a:r>
            <a:r>
              <a:rPr lang="en-CA" dirty="0">
                <a:solidFill>
                  <a:srgbClr val="0070C0"/>
                </a:solidFill>
              </a:rPr>
              <a:t>’, 'lens’, 'sunglass’, 'metal’, 'protect']</a:t>
            </a:r>
          </a:p>
        </p:txBody>
      </p:sp>
      <p:sp>
        <p:nvSpPr>
          <p:cNvPr id="12" name="TextBox 11">
            <a:extLst>
              <a:ext uri="{FF2B5EF4-FFF2-40B4-BE49-F238E27FC236}">
                <a16:creationId xmlns:a16="http://schemas.microsoft.com/office/drawing/2014/main" id="{D02D18EB-F4DA-4F9D-9D24-3A43657DF3CD}"/>
              </a:ext>
            </a:extLst>
          </p:cNvPr>
          <p:cNvSpPr txBox="1"/>
          <p:nvPr/>
        </p:nvSpPr>
        <p:spPr>
          <a:xfrm>
            <a:off x="7286431" y="4678647"/>
            <a:ext cx="4115484" cy="646331"/>
          </a:xfrm>
          <a:prstGeom prst="rect">
            <a:avLst/>
          </a:prstGeom>
          <a:noFill/>
        </p:spPr>
        <p:txBody>
          <a:bodyPr wrap="square">
            <a:spAutoFit/>
          </a:bodyPr>
          <a:lstStyle/>
          <a:p>
            <a:r>
              <a:rPr lang="en-CA" dirty="0">
                <a:solidFill>
                  <a:srgbClr val="0070C0"/>
                </a:solidFill>
              </a:rPr>
              <a:t>['slip’, '</a:t>
            </a:r>
            <a:r>
              <a:rPr lang="en-CA" dirty="0" err="1">
                <a:solidFill>
                  <a:srgbClr val="0070C0"/>
                </a:solidFill>
              </a:rPr>
              <a:t>includ</a:t>
            </a:r>
            <a:r>
              <a:rPr lang="en-CA" dirty="0">
                <a:solidFill>
                  <a:srgbClr val="0070C0"/>
                </a:solidFill>
              </a:rPr>
              <a:t>’, 'logo’, '</a:t>
            </a:r>
            <a:r>
              <a:rPr lang="en-CA" dirty="0" err="1">
                <a:solidFill>
                  <a:srgbClr val="0070C0"/>
                </a:solidFill>
              </a:rPr>
              <a:t>templ</a:t>
            </a:r>
            <a:r>
              <a:rPr lang="en-CA" dirty="0">
                <a:solidFill>
                  <a:srgbClr val="0070C0"/>
                </a:solidFill>
              </a:rPr>
              <a:t>’, 'size’, 'pad’, 'case’, 'color’, 'nose’, '</a:t>
            </a:r>
            <a:r>
              <a:rPr lang="en-CA" dirty="0" err="1">
                <a:solidFill>
                  <a:srgbClr val="0070C0"/>
                </a:solidFill>
              </a:rPr>
              <a:t>acet</a:t>
            </a:r>
            <a:r>
              <a:rPr lang="en-CA" dirty="0">
                <a:solidFill>
                  <a:srgbClr val="0070C0"/>
                </a:solidFill>
              </a:rPr>
              <a:t>']</a:t>
            </a:r>
          </a:p>
        </p:txBody>
      </p:sp>
    </p:spTree>
    <p:extLst>
      <p:ext uri="{BB962C8B-B14F-4D97-AF65-F5344CB8AC3E}">
        <p14:creationId xmlns:p14="http://schemas.microsoft.com/office/powerpoint/2010/main" val="36343221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8377D-46BC-4D1B-B729-4CB6DE6FA51A}"/>
              </a:ext>
            </a:extLst>
          </p:cNvPr>
          <p:cNvSpPr>
            <a:spLocks noGrp="1"/>
          </p:cNvSpPr>
          <p:nvPr>
            <p:ph type="ctrTitle"/>
          </p:nvPr>
        </p:nvSpPr>
        <p:spPr>
          <a:xfrm>
            <a:off x="1524000" y="2832100"/>
            <a:ext cx="9144000" cy="1193800"/>
          </a:xfrm>
        </p:spPr>
        <p:txBody>
          <a:bodyPr>
            <a:normAutofit/>
          </a:bodyPr>
          <a:lstStyle/>
          <a:p>
            <a:r>
              <a:rPr lang="en-US" dirty="0">
                <a:solidFill>
                  <a:srgbClr val="0070C0"/>
                </a:solidFill>
              </a:rPr>
              <a:t>Recommendation Engine</a:t>
            </a:r>
          </a:p>
        </p:txBody>
      </p:sp>
    </p:spTree>
    <p:extLst>
      <p:ext uri="{BB962C8B-B14F-4D97-AF65-F5344CB8AC3E}">
        <p14:creationId xmlns:p14="http://schemas.microsoft.com/office/powerpoint/2010/main" val="8520329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0CE20-88E6-481A-B40B-B889D7DF5352}"/>
              </a:ext>
            </a:extLst>
          </p:cNvPr>
          <p:cNvSpPr>
            <a:spLocks noGrp="1"/>
          </p:cNvSpPr>
          <p:nvPr>
            <p:ph type="title"/>
          </p:nvPr>
        </p:nvSpPr>
        <p:spPr/>
        <p:txBody>
          <a:bodyPr/>
          <a:lstStyle/>
          <a:p>
            <a:r>
              <a:rPr lang="en-US" dirty="0">
                <a:solidFill>
                  <a:srgbClr val="0070C0"/>
                </a:solidFill>
              </a:rPr>
              <a:t>Similarity Metrics</a:t>
            </a:r>
            <a:endParaRPr lang="en-CA" dirty="0">
              <a:solidFill>
                <a:srgbClr val="0070C0"/>
              </a:solidFill>
            </a:endParaRPr>
          </a:p>
        </p:txBody>
      </p:sp>
      <p:sp>
        <p:nvSpPr>
          <p:cNvPr id="3" name="Content Placeholder 2">
            <a:extLst>
              <a:ext uri="{FF2B5EF4-FFF2-40B4-BE49-F238E27FC236}">
                <a16:creationId xmlns:a16="http://schemas.microsoft.com/office/drawing/2014/main" id="{13F59B68-399A-4FB3-8E0F-EE8D482D912B}"/>
              </a:ext>
            </a:extLst>
          </p:cNvPr>
          <p:cNvSpPr>
            <a:spLocks noGrp="1"/>
          </p:cNvSpPr>
          <p:nvPr>
            <p:ph idx="1"/>
          </p:nvPr>
        </p:nvSpPr>
        <p:spPr>
          <a:xfrm>
            <a:off x="838200" y="1825624"/>
            <a:ext cx="10515600" cy="4584053"/>
          </a:xfrm>
        </p:spPr>
        <p:txBody>
          <a:bodyPr/>
          <a:lstStyle/>
          <a:p>
            <a:r>
              <a:rPr lang="en-US" dirty="0">
                <a:solidFill>
                  <a:srgbClr val="0070C0"/>
                </a:solidFill>
              </a:rPr>
              <a:t>Content-based</a:t>
            </a:r>
            <a:r>
              <a:rPr lang="en-US" dirty="0"/>
              <a:t> recommendation engine</a:t>
            </a:r>
          </a:p>
          <a:p>
            <a:pPr marL="0" indent="0">
              <a:buNone/>
            </a:pPr>
            <a:endParaRPr lang="en-US" dirty="0"/>
          </a:p>
          <a:p>
            <a:r>
              <a:rPr lang="en-US" dirty="0"/>
              <a:t>2 metrics are employed</a:t>
            </a:r>
          </a:p>
          <a:p>
            <a:pPr lvl="1"/>
            <a:r>
              <a:rPr lang="en-US" dirty="0">
                <a:solidFill>
                  <a:srgbClr val="C00000"/>
                </a:solidFill>
              </a:rPr>
              <a:t>Cosine Similarity</a:t>
            </a:r>
          </a:p>
          <a:p>
            <a:pPr marL="914400" lvl="2" indent="0">
              <a:buNone/>
            </a:pPr>
            <a:r>
              <a:rPr lang="en-US" dirty="0"/>
              <a:t>Calculate the cosine of the angle between two product vectors</a:t>
            </a:r>
          </a:p>
          <a:p>
            <a:pPr lvl="1"/>
            <a:endParaRPr lang="en-US" dirty="0"/>
          </a:p>
          <a:p>
            <a:pPr lvl="1"/>
            <a:endParaRPr lang="en-US" dirty="0"/>
          </a:p>
          <a:p>
            <a:pPr lvl="1"/>
            <a:endParaRPr lang="en-US" dirty="0"/>
          </a:p>
          <a:p>
            <a:pPr lvl="1"/>
            <a:r>
              <a:rPr lang="en-US" dirty="0">
                <a:solidFill>
                  <a:srgbClr val="C00000"/>
                </a:solidFill>
              </a:rPr>
              <a:t>Euclidean Distance</a:t>
            </a:r>
          </a:p>
          <a:p>
            <a:pPr lvl="2"/>
            <a:r>
              <a:rPr lang="en-US" dirty="0"/>
              <a:t>Calculate distance between two points on the feature plane</a:t>
            </a:r>
          </a:p>
          <a:p>
            <a:endParaRPr lang="en-CA" dirty="0"/>
          </a:p>
        </p:txBody>
      </p:sp>
      <p:pic>
        <p:nvPicPr>
          <p:cNvPr id="5" name="Picture 4">
            <a:extLst>
              <a:ext uri="{FF2B5EF4-FFF2-40B4-BE49-F238E27FC236}">
                <a16:creationId xmlns:a16="http://schemas.microsoft.com/office/drawing/2014/main" id="{BC2243A9-5C50-4000-964F-002115803ADF}"/>
              </a:ext>
            </a:extLst>
          </p:cNvPr>
          <p:cNvPicPr>
            <a:picLocks noChangeAspect="1"/>
          </p:cNvPicPr>
          <p:nvPr/>
        </p:nvPicPr>
        <p:blipFill>
          <a:blip r:embed="rId3"/>
          <a:stretch>
            <a:fillRect/>
          </a:stretch>
        </p:blipFill>
        <p:spPr>
          <a:xfrm>
            <a:off x="9562566" y="2078563"/>
            <a:ext cx="1760745" cy="1897946"/>
          </a:xfrm>
          <a:prstGeom prst="rect">
            <a:avLst/>
          </a:prstGeom>
        </p:spPr>
      </p:pic>
      <p:pic>
        <p:nvPicPr>
          <p:cNvPr id="7" name="Picture 6">
            <a:extLst>
              <a:ext uri="{FF2B5EF4-FFF2-40B4-BE49-F238E27FC236}">
                <a16:creationId xmlns:a16="http://schemas.microsoft.com/office/drawing/2014/main" id="{D9B035E6-6C14-47F8-B461-53E3DC771087}"/>
              </a:ext>
            </a:extLst>
          </p:cNvPr>
          <p:cNvPicPr>
            <a:picLocks noChangeAspect="1"/>
          </p:cNvPicPr>
          <p:nvPr/>
        </p:nvPicPr>
        <p:blipFill>
          <a:blip r:embed="rId4"/>
          <a:stretch>
            <a:fillRect/>
          </a:stretch>
        </p:blipFill>
        <p:spPr>
          <a:xfrm>
            <a:off x="9562566" y="4229448"/>
            <a:ext cx="1791234" cy="1882702"/>
          </a:xfrm>
          <a:prstGeom prst="rect">
            <a:avLst/>
          </a:prstGeom>
        </p:spPr>
      </p:pic>
    </p:spTree>
    <p:extLst>
      <p:ext uri="{BB962C8B-B14F-4D97-AF65-F5344CB8AC3E}">
        <p14:creationId xmlns:p14="http://schemas.microsoft.com/office/powerpoint/2010/main" val="2536177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8F8D1-C3BC-4E60-977C-296A593402C9}"/>
              </a:ext>
            </a:extLst>
          </p:cNvPr>
          <p:cNvSpPr>
            <a:spLocks noGrp="1"/>
          </p:cNvSpPr>
          <p:nvPr>
            <p:ph type="title"/>
          </p:nvPr>
        </p:nvSpPr>
        <p:spPr/>
        <p:txBody>
          <a:bodyPr/>
          <a:lstStyle/>
          <a:p>
            <a:r>
              <a:rPr lang="en-US" dirty="0">
                <a:solidFill>
                  <a:srgbClr val="0070C0"/>
                </a:solidFill>
              </a:rPr>
              <a:t>Similarity Matrix &amp; Ranking</a:t>
            </a:r>
            <a:endParaRPr lang="en-CA" dirty="0">
              <a:solidFill>
                <a:srgbClr val="0070C0"/>
              </a:solidFill>
            </a:endParaRPr>
          </a:p>
        </p:txBody>
      </p:sp>
      <p:graphicFrame>
        <p:nvGraphicFramePr>
          <p:cNvPr id="4" name="Table 5">
            <a:extLst>
              <a:ext uri="{FF2B5EF4-FFF2-40B4-BE49-F238E27FC236}">
                <a16:creationId xmlns:a16="http://schemas.microsoft.com/office/drawing/2014/main" id="{0D533058-69B0-42BE-B745-1F93A8E3279F}"/>
              </a:ext>
            </a:extLst>
          </p:cNvPr>
          <p:cNvGraphicFramePr>
            <a:graphicFrameLocks noGrp="1"/>
          </p:cNvGraphicFramePr>
          <p:nvPr>
            <p:ph idx="1"/>
            <p:extLst>
              <p:ext uri="{D42A27DB-BD31-4B8C-83A1-F6EECF244321}">
                <p14:modId xmlns:p14="http://schemas.microsoft.com/office/powerpoint/2010/main" val="3369134604"/>
              </p:ext>
            </p:extLst>
          </p:nvPr>
        </p:nvGraphicFramePr>
        <p:xfrm>
          <a:off x="722049" y="1993120"/>
          <a:ext cx="5373951" cy="3341806"/>
        </p:xfrm>
        <a:graphic>
          <a:graphicData uri="http://schemas.openxmlformats.org/drawingml/2006/table">
            <a:tbl>
              <a:tblPr firstRow="1" bandRow="1">
                <a:tableStyleId>{C083E6E3-FA7D-4D7B-A595-EF9225AFEA82}</a:tableStyleId>
              </a:tblPr>
              <a:tblGrid>
                <a:gridCol w="1102799">
                  <a:extLst>
                    <a:ext uri="{9D8B030D-6E8A-4147-A177-3AD203B41FA5}">
                      <a16:colId xmlns:a16="http://schemas.microsoft.com/office/drawing/2014/main" val="3642575744"/>
                    </a:ext>
                  </a:extLst>
                </a:gridCol>
                <a:gridCol w="918998">
                  <a:extLst>
                    <a:ext uri="{9D8B030D-6E8A-4147-A177-3AD203B41FA5}">
                      <a16:colId xmlns:a16="http://schemas.microsoft.com/office/drawing/2014/main" val="1576261664"/>
                    </a:ext>
                  </a:extLst>
                </a:gridCol>
                <a:gridCol w="1181570">
                  <a:extLst>
                    <a:ext uri="{9D8B030D-6E8A-4147-A177-3AD203B41FA5}">
                      <a16:colId xmlns:a16="http://schemas.microsoft.com/office/drawing/2014/main" val="3555420921"/>
                    </a:ext>
                  </a:extLst>
                </a:gridCol>
                <a:gridCol w="1120301">
                  <a:extLst>
                    <a:ext uri="{9D8B030D-6E8A-4147-A177-3AD203B41FA5}">
                      <a16:colId xmlns:a16="http://schemas.microsoft.com/office/drawing/2014/main" val="260411761"/>
                    </a:ext>
                  </a:extLst>
                </a:gridCol>
                <a:gridCol w="1050283">
                  <a:extLst>
                    <a:ext uri="{9D8B030D-6E8A-4147-A177-3AD203B41FA5}">
                      <a16:colId xmlns:a16="http://schemas.microsoft.com/office/drawing/2014/main" val="3581936103"/>
                    </a:ext>
                  </a:extLst>
                </a:gridCol>
              </a:tblGrid>
              <a:tr h="817534">
                <a:tc>
                  <a:txBody>
                    <a:bodyPr/>
                    <a:lstStyle/>
                    <a:p>
                      <a:pPr algn="ctr"/>
                      <a:r>
                        <a:rPr lang="en-US" sz="1200" dirty="0"/>
                        <a:t>Item</a:t>
                      </a:r>
                      <a:endParaRPr lang="en-CA" sz="1200" dirty="0"/>
                    </a:p>
                  </a:txBody>
                  <a:tcPr anchor="ctr"/>
                </a:tc>
                <a:tc>
                  <a:txBody>
                    <a:bodyPr/>
                    <a:lstStyle/>
                    <a:p>
                      <a:pPr algn="ctr"/>
                      <a:r>
                        <a:rPr lang="en-US" sz="1200" dirty="0"/>
                        <a:t>Paul Smith Gray T-shirt </a:t>
                      </a:r>
                      <a:endParaRPr lang="en-CA" sz="12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Fred Perry Gray Polo</a:t>
                      </a:r>
                      <a:endParaRPr lang="en-CA" sz="12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Lacoste Pique Polo</a:t>
                      </a:r>
                      <a:endParaRPr lang="en-CA" sz="1200" dirty="0"/>
                    </a:p>
                    <a:p>
                      <a:pPr algn="ctr"/>
                      <a:endParaRPr lang="en-CA" sz="12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Levi’s Denim Jacket</a:t>
                      </a:r>
                      <a:endParaRPr lang="en-CA" sz="1200" dirty="0"/>
                    </a:p>
                    <a:p>
                      <a:pPr algn="ctr"/>
                      <a:endParaRPr lang="en-CA" sz="1200" dirty="0"/>
                    </a:p>
                  </a:txBody>
                  <a:tcPr anchor="ctr"/>
                </a:tc>
                <a:extLst>
                  <a:ext uri="{0D108BD9-81ED-4DB2-BD59-A6C34878D82A}">
                    <a16:rowId xmlns:a16="http://schemas.microsoft.com/office/drawing/2014/main" val="2322319901"/>
                  </a:ext>
                </a:extLst>
              </a:tr>
              <a:tr h="634978">
                <a:tc>
                  <a:txBody>
                    <a:bodyPr/>
                    <a:lstStyle/>
                    <a:p>
                      <a:pPr algn="ctr"/>
                      <a:r>
                        <a:rPr lang="en-US" sz="1200" b="1" dirty="0"/>
                        <a:t>Paul Smith Gray Polo </a:t>
                      </a:r>
                      <a:endParaRPr lang="en-CA" sz="1200" b="1" dirty="0"/>
                    </a:p>
                  </a:txBody>
                  <a:tcPr anchor="ctr"/>
                </a:tc>
                <a:tc>
                  <a:txBody>
                    <a:bodyPr/>
                    <a:lstStyle/>
                    <a:p>
                      <a:pPr algn="ctr"/>
                      <a:r>
                        <a:rPr lang="en-US" sz="1200" dirty="0"/>
                        <a:t>0</a:t>
                      </a:r>
                      <a:endParaRPr lang="en-CA" sz="1200" dirty="0"/>
                    </a:p>
                  </a:txBody>
                  <a:tcPr anchor="ctr"/>
                </a:tc>
                <a:tc>
                  <a:txBody>
                    <a:bodyPr/>
                    <a:lstStyle/>
                    <a:p>
                      <a:pPr algn="ctr"/>
                      <a:r>
                        <a:rPr lang="en-US" sz="1200" dirty="0"/>
                        <a:t>0.2</a:t>
                      </a:r>
                      <a:endParaRPr lang="en-CA" sz="1200" dirty="0"/>
                    </a:p>
                  </a:txBody>
                  <a:tcPr anchor="ctr"/>
                </a:tc>
                <a:tc>
                  <a:txBody>
                    <a:bodyPr/>
                    <a:lstStyle/>
                    <a:p>
                      <a:pPr algn="ctr"/>
                      <a:r>
                        <a:rPr lang="en-US" sz="1200" dirty="0"/>
                        <a:t>0.4</a:t>
                      </a:r>
                      <a:endParaRPr lang="en-CA" sz="1200" dirty="0"/>
                    </a:p>
                  </a:txBody>
                  <a:tcPr anchor="ctr"/>
                </a:tc>
                <a:tc>
                  <a:txBody>
                    <a:bodyPr/>
                    <a:lstStyle/>
                    <a:p>
                      <a:pPr algn="ctr"/>
                      <a:r>
                        <a:rPr lang="en-US" sz="1200" dirty="0"/>
                        <a:t>0.9</a:t>
                      </a:r>
                      <a:endParaRPr lang="en-CA" sz="1200" dirty="0"/>
                    </a:p>
                  </a:txBody>
                  <a:tcPr anchor="ctr"/>
                </a:tc>
                <a:extLst>
                  <a:ext uri="{0D108BD9-81ED-4DB2-BD59-A6C34878D82A}">
                    <a16:rowId xmlns:a16="http://schemas.microsoft.com/office/drawing/2014/main" val="563679817"/>
                  </a:ext>
                </a:extLst>
              </a:tr>
              <a:tr h="6349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t>Fred Perry Gray Polo</a:t>
                      </a:r>
                      <a:endParaRPr lang="en-CA" sz="1200" b="1" dirty="0"/>
                    </a:p>
                  </a:txBody>
                  <a:tcPr anchor="ctr"/>
                </a:tc>
                <a:tc>
                  <a:txBody>
                    <a:bodyPr/>
                    <a:lstStyle/>
                    <a:p>
                      <a:pPr algn="ctr"/>
                      <a:r>
                        <a:rPr lang="en-US" sz="1200" dirty="0"/>
                        <a:t>0.2</a:t>
                      </a:r>
                      <a:endParaRPr lang="en-CA" sz="1200" dirty="0"/>
                    </a:p>
                  </a:txBody>
                  <a:tcPr anchor="ctr"/>
                </a:tc>
                <a:tc>
                  <a:txBody>
                    <a:bodyPr/>
                    <a:lstStyle/>
                    <a:p>
                      <a:pPr algn="ctr"/>
                      <a:r>
                        <a:rPr lang="en-US" sz="1200" dirty="0"/>
                        <a:t>0</a:t>
                      </a:r>
                      <a:endParaRPr lang="en-CA" sz="1200" dirty="0"/>
                    </a:p>
                  </a:txBody>
                  <a:tcPr anchor="ctr"/>
                </a:tc>
                <a:tc>
                  <a:txBody>
                    <a:bodyPr/>
                    <a:lstStyle/>
                    <a:p>
                      <a:pPr algn="ctr"/>
                      <a:r>
                        <a:rPr lang="en-US" sz="1200" dirty="0"/>
                        <a:t>0.3</a:t>
                      </a:r>
                      <a:endParaRPr lang="en-CA" sz="1200" dirty="0"/>
                    </a:p>
                  </a:txBody>
                  <a:tcPr anchor="ctr"/>
                </a:tc>
                <a:tc>
                  <a:txBody>
                    <a:bodyPr/>
                    <a:lstStyle/>
                    <a:p>
                      <a:pPr algn="ctr"/>
                      <a:r>
                        <a:rPr lang="en-US" sz="1200" dirty="0"/>
                        <a:t>1</a:t>
                      </a:r>
                      <a:endParaRPr lang="en-CA" sz="1200" dirty="0"/>
                    </a:p>
                  </a:txBody>
                  <a:tcPr anchor="ctr"/>
                </a:tc>
                <a:extLst>
                  <a:ext uri="{0D108BD9-81ED-4DB2-BD59-A6C34878D82A}">
                    <a16:rowId xmlns:a16="http://schemas.microsoft.com/office/drawing/2014/main" val="343538108"/>
                  </a:ext>
                </a:extLst>
              </a:tr>
              <a:tr h="6349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t>Lacoste Pique Polo</a:t>
                      </a:r>
                      <a:endParaRPr lang="en-CA" sz="1200" b="1" dirty="0"/>
                    </a:p>
                  </a:txBody>
                  <a:tcPr anchor="ctr"/>
                </a:tc>
                <a:tc>
                  <a:txBody>
                    <a:bodyPr/>
                    <a:lstStyle/>
                    <a:p>
                      <a:pPr algn="ctr"/>
                      <a:r>
                        <a:rPr lang="en-US" sz="1200" dirty="0"/>
                        <a:t>0.4</a:t>
                      </a:r>
                      <a:endParaRPr lang="en-CA" sz="1200" dirty="0"/>
                    </a:p>
                  </a:txBody>
                  <a:tcPr anchor="ctr"/>
                </a:tc>
                <a:tc>
                  <a:txBody>
                    <a:bodyPr/>
                    <a:lstStyle/>
                    <a:p>
                      <a:pPr algn="ctr"/>
                      <a:r>
                        <a:rPr lang="en-US" sz="1200" dirty="0"/>
                        <a:t>0.3</a:t>
                      </a:r>
                      <a:endParaRPr lang="en-CA" sz="1200" dirty="0"/>
                    </a:p>
                  </a:txBody>
                  <a:tcPr anchor="ctr"/>
                </a:tc>
                <a:tc>
                  <a:txBody>
                    <a:bodyPr/>
                    <a:lstStyle/>
                    <a:p>
                      <a:pPr algn="ctr"/>
                      <a:r>
                        <a:rPr lang="en-US" sz="1200" dirty="0"/>
                        <a:t>0</a:t>
                      </a:r>
                      <a:endParaRPr lang="en-CA" sz="1200" dirty="0"/>
                    </a:p>
                  </a:txBody>
                  <a:tcPr anchor="ctr"/>
                </a:tc>
                <a:tc>
                  <a:txBody>
                    <a:bodyPr/>
                    <a:lstStyle/>
                    <a:p>
                      <a:pPr algn="ctr"/>
                      <a:r>
                        <a:rPr lang="en-US" sz="1200" dirty="0"/>
                        <a:t>0.8</a:t>
                      </a:r>
                      <a:endParaRPr lang="en-CA" sz="1200" dirty="0"/>
                    </a:p>
                  </a:txBody>
                  <a:tcPr anchor="ctr"/>
                </a:tc>
                <a:extLst>
                  <a:ext uri="{0D108BD9-81ED-4DB2-BD59-A6C34878D82A}">
                    <a16:rowId xmlns:a16="http://schemas.microsoft.com/office/drawing/2014/main" val="843140715"/>
                  </a:ext>
                </a:extLst>
              </a:tr>
              <a:tr h="61933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t>Levi’s Denim Jacket</a:t>
                      </a:r>
                      <a:endParaRPr lang="en-CA" sz="1200" b="1" dirty="0"/>
                    </a:p>
                  </a:txBody>
                  <a:tcPr anchor="ctr"/>
                </a:tc>
                <a:tc>
                  <a:txBody>
                    <a:bodyPr/>
                    <a:lstStyle/>
                    <a:p>
                      <a:pPr algn="ctr"/>
                      <a:r>
                        <a:rPr lang="en-US" sz="1200" dirty="0"/>
                        <a:t>0.9</a:t>
                      </a:r>
                      <a:endParaRPr lang="en-CA" sz="1200" dirty="0"/>
                    </a:p>
                  </a:txBody>
                  <a:tcPr anchor="ctr"/>
                </a:tc>
                <a:tc>
                  <a:txBody>
                    <a:bodyPr/>
                    <a:lstStyle/>
                    <a:p>
                      <a:pPr algn="ctr"/>
                      <a:r>
                        <a:rPr lang="en-US" sz="1200" dirty="0"/>
                        <a:t>1</a:t>
                      </a:r>
                      <a:endParaRPr lang="en-CA" sz="1200" dirty="0"/>
                    </a:p>
                  </a:txBody>
                  <a:tcPr anchor="ctr"/>
                </a:tc>
                <a:tc>
                  <a:txBody>
                    <a:bodyPr/>
                    <a:lstStyle/>
                    <a:p>
                      <a:pPr algn="ctr"/>
                      <a:r>
                        <a:rPr lang="en-US" sz="1200" dirty="0"/>
                        <a:t>0.8</a:t>
                      </a:r>
                      <a:endParaRPr lang="en-CA" sz="1200" dirty="0"/>
                    </a:p>
                  </a:txBody>
                  <a:tcPr anchor="ctr"/>
                </a:tc>
                <a:tc>
                  <a:txBody>
                    <a:bodyPr/>
                    <a:lstStyle/>
                    <a:p>
                      <a:pPr algn="ctr"/>
                      <a:r>
                        <a:rPr lang="en-US" sz="1200" dirty="0"/>
                        <a:t>0</a:t>
                      </a:r>
                      <a:endParaRPr lang="en-CA" sz="1200" dirty="0"/>
                    </a:p>
                  </a:txBody>
                  <a:tcPr anchor="ctr"/>
                </a:tc>
                <a:extLst>
                  <a:ext uri="{0D108BD9-81ED-4DB2-BD59-A6C34878D82A}">
                    <a16:rowId xmlns:a16="http://schemas.microsoft.com/office/drawing/2014/main" val="3204285836"/>
                  </a:ext>
                </a:extLst>
              </a:tr>
            </a:tbl>
          </a:graphicData>
        </a:graphic>
      </p:graphicFrame>
      <p:graphicFrame>
        <p:nvGraphicFramePr>
          <p:cNvPr id="5" name="Table 5">
            <a:extLst>
              <a:ext uri="{FF2B5EF4-FFF2-40B4-BE49-F238E27FC236}">
                <a16:creationId xmlns:a16="http://schemas.microsoft.com/office/drawing/2014/main" id="{10158A5F-E714-4FF8-A0BE-33E9DC26163E}"/>
              </a:ext>
            </a:extLst>
          </p:cNvPr>
          <p:cNvGraphicFramePr>
            <a:graphicFrameLocks/>
          </p:cNvGraphicFramePr>
          <p:nvPr>
            <p:extLst>
              <p:ext uri="{D42A27DB-BD31-4B8C-83A1-F6EECF244321}">
                <p14:modId xmlns:p14="http://schemas.microsoft.com/office/powerpoint/2010/main" val="2631524507"/>
              </p:ext>
            </p:extLst>
          </p:nvPr>
        </p:nvGraphicFramePr>
        <p:xfrm>
          <a:off x="8654246" y="2484638"/>
          <a:ext cx="2021797" cy="2727570"/>
        </p:xfrm>
        <a:graphic>
          <a:graphicData uri="http://schemas.openxmlformats.org/drawingml/2006/table">
            <a:tbl>
              <a:tblPr firstRow="1" bandRow="1">
                <a:tableStyleId>{C083E6E3-FA7D-4D7B-A595-EF9225AFEA82}</a:tableStyleId>
              </a:tblPr>
              <a:tblGrid>
                <a:gridCol w="1102799">
                  <a:extLst>
                    <a:ext uri="{9D8B030D-6E8A-4147-A177-3AD203B41FA5}">
                      <a16:colId xmlns:a16="http://schemas.microsoft.com/office/drawing/2014/main" val="3642575744"/>
                    </a:ext>
                  </a:extLst>
                </a:gridCol>
                <a:gridCol w="918998">
                  <a:extLst>
                    <a:ext uri="{9D8B030D-6E8A-4147-A177-3AD203B41FA5}">
                      <a16:colId xmlns:a16="http://schemas.microsoft.com/office/drawing/2014/main" val="1576261664"/>
                    </a:ext>
                  </a:extLst>
                </a:gridCol>
              </a:tblGrid>
              <a:tr h="817534">
                <a:tc>
                  <a:txBody>
                    <a:bodyPr/>
                    <a:lstStyle/>
                    <a:p>
                      <a:pPr algn="ctr"/>
                      <a:r>
                        <a:rPr lang="en-US" sz="1200" dirty="0"/>
                        <a:t>Rank</a:t>
                      </a:r>
                      <a:endParaRPr lang="en-CA" sz="1200" dirty="0"/>
                    </a:p>
                  </a:txBody>
                  <a:tcPr anchor="ctr"/>
                </a:tc>
                <a:tc>
                  <a:txBody>
                    <a:bodyPr/>
                    <a:lstStyle/>
                    <a:p>
                      <a:pPr algn="ctr"/>
                      <a:r>
                        <a:rPr lang="en-US" sz="1200" dirty="0"/>
                        <a:t>Similar Item</a:t>
                      </a:r>
                      <a:endParaRPr lang="en-CA" sz="1200" dirty="0"/>
                    </a:p>
                  </a:txBody>
                  <a:tcPr anchor="ctr"/>
                </a:tc>
                <a:extLst>
                  <a:ext uri="{0D108BD9-81ED-4DB2-BD59-A6C34878D82A}">
                    <a16:rowId xmlns:a16="http://schemas.microsoft.com/office/drawing/2014/main" val="2322319901"/>
                  </a:ext>
                </a:extLst>
              </a:tr>
              <a:tr h="6349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t>1</a:t>
                      </a:r>
                      <a:endParaRPr lang="en-CA" sz="1200" b="1"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t>Fred Perry Gray Polo</a:t>
                      </a:r>
                      <a:endParaRPr lang="en-CA" sz="1200" b="1" dirty="0"/>
                    </a:p>
                  </a:txBody>
                  <a:tcPr anchor="ctr"/>
                </a:tc>
                <a:extLst>
                  <a:ext uri="{0D108BD9-81ED-4DB2-BD59-A6C34878D82A}">
                    <a16:rowId xmlns:a16="http://schemas.microsoft.com/office/drawing/2014/main" val="343538108"/>
                  </a:ext>
                </a:extLst>
              </a:tr>
              <a:tr h="63497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t>2</a:t>
                      </a:r>
                      <a:endParaRPr lang="en-CA" sz="1200" b="1"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t>Lacoste Pique Polo</a:t>
                      </a:r>
                      <a:endParaRPr lang="en-CA" sz="1200" b="1" dirty="0"/>
                    </a:p>
                  </a:txBody>
                  <a:tcPr anchor="ctr"/>
                </a:tc>
                <a:extLst>
                  <a:ext uri="{0D108BD9-81ED-4DB2-BD59-A6C34878D82A}">
                    <a16:rowId xmlns:a16="http://schemas.microsoft.com/office/drawing/2014/main" val="843140715"/>
                  </a:ext>
                </a:extLst>
              </a:tr>
              <a:tr h="61933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t>3</a:t>
                      </a:r>
                      <a:endParaRPr lang="en-CA" sz="1200" b="1"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t>Levi’s Denim Jacket</a:t>
                      </a:r>
                      <a:endParaRPr lang="en-CA" sz="1200" b="1" dirty="0"/>
                    </a:p>
                  </a:txBody>
                  <a:tcPr anchor="ctr"/>
                </a:tc>
                <a:extLst>
                  <a:ext uri="{0D108BD9-81ED-4DB2-BD59-A6C34878D82A}">
                    <a16:rowId xmlns:a16="http://schemas.microsoft.com/office/drawing/2014/main" val="3204285836"/>
                  </a:ext>
                </a:extLst>
              </a:tr>
            </a:tbl>
          </a:graphicData>
        </a:graphic>
      </p:graphicFrame>
      <p:sp>
        <p:nvSpPr>
          <p:cNvPr id="7" name="TextBox 6">
            <a:extLst>
              <a:ext uri="{FF2B5EF4-FFF2-40B4-BE49-F238E27FC236}">
                <a16:creationId xmlns:a16="http://schemas.microsoft.com/office/drawing/2014/main" id="{C76EA8BC-5BFA-4936-AA2B-759448AB7BFD}"/>
              </a:ext>
            </a:extLst>
          </p:cNvPr>
          <p:cNvSpPr txBox="1"/>
          <p:nvPr/>
        </p:nvSpPr>
        <p:spPr>
          <a:xfrm>
            <a:off x="6617884" y="1993120"/>
            <a:ext cx="6094520" cy="369332"/>
          </a:xfrm>
          <a:prstGeom prst="rect">
            <a:avLst/>
          </a:prstGeom>
          <a:noFill/>
        </p:spPr>
        <p:txBody>
          <a:bodyPr wrap="square">
            <a:spAutoFit/>
          </a:bodyPr>
          <a:lstStyle/>
          <a:p>
            <a:pPr algn="ctr"/>
            <a:r>
              <a:rPr lang="en-US" sz="1800" dirty="0"/>
              <a:t>Paul Smith Gray T-shirt </a:t>
            </a:r>
            <a:endParaRPr lang="en-CA" sz="1800" dirty="0"/>
          </a:p>
        </p:txBody>
      </p:sp>
      <p:sp>
        <p:nvSpPr>
          <p:cNvPr id="8" name="Arrow: Right 7">
            <a:extLst>
              <a:ext uri="{FF2B5EF4-FFF2-40B4-BE49-F238E27FC236}">
                <a16:creationId xmlns:a16="http://schemas.microsoft.com/office/drawing/2014/main" id="{E2CDC079-8F5B-4C1C-BE31-693DFF0908AA}"/>
              </a:ext>
            </a:extLst>
          </p:cNvPr>
          <p:cNvSpPr/>
          <p:nvPr/>
        </p:nvSpPr>
        <p:spPr>
          <a:xfrm>
            <a:off x="6864413" y="3688625"/>
            <a:ext cx="714159" cy="319596"/>
          </a:xfrm>
          <a:prstGeom prst="rightArrow">
            <a:avLst/>
          </a:prstGeom>
          <a:solidFill>
            <a:srgbClr val="0070C0"/>
          </a:solidFill>
          <a:ln>
            <a:solidFill>
              <a:srgbClr val="0070C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5070343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6408D-EDD3-485F-A7CB-A6436E479231}"/>
              </a:ext>
            </a:extLst>
          </p:cNvPr>
          <p:cNvSpPr>
            <a:spLocks noGrp="1"/>
          </p:cNvSpPr>
          <p:nvPr>
            <p:ph type="title"/>
          </p:nvPr>
        </p:nvSpPr>
        <p:spPr>
          <a:xfrm>
            <a:off x="838200" y="238495"/>
            <a:ext cx="10515600" cy="1325563"/>
          </a:xfrm>
        </p:spPr>
        <p:txBody>
          <a:bodyPr/>
          <a:lstStyle/>
          <a:p>
            <a:r>
              <a:rPr lang="en-US" dirty="0">
                <a:solidFill>
                  <a:srgbClr val="0070C0"/>
                </a:solidFill>
              </a:rPr>
              <a:t>Scenario 1: Existing SSENSE Product </a:t>
            </a:r>
            <a:endParaRPr lang="en-CA" dirty="0">
              <a:solidFill>
                <a:srgbClr val="0070C0"/>
              </a:solidFill>
            </a:endParaRPr>
          </a:p>
        </p:txBody>
      </p:sp>
      <p:sp>
        <p:nvSpPr>
          <p:cNvPr id="3" name="Content Placeholder 2">
            <a:extLst>
              <a:ext uri="{FF2B5EF4-FFF2-40B4-BE49-F238E27FC236}">
                <a16:creationId xmlns:a16="http://schemas.microsoft.com/office/drawing/2014/main" id="{189B3C2E-6D61-4E50-9FE2-A6B07C1F5664}"/>
              </a:ext>
            </a:extLst>
          </p:cNvPr>
          <p:cNvSpPr>
            <a:spLocks noGrp="1"/>
          </p:cNvSpPr>
          <p:nvPr>
            <p:ph idx="1"/>
          </p:nvPr>
        </p:nvSpPr>
        <p:spPr>
          <a:xfrm>
            <a:off x="564497" y="1504257"/>
            <a:ext cx="3165629" cy="4351338"/>
          </a:xfrm>
        </p:spPr>
        <p:txBody>
          <a:bodyPr>
            <a:normAutofit/>
          </a:bodyPr>
          <a:lstStyle/>
          <a:p>
            <a:pPr marL="0" indent="0">
              <a:buNone/>
            </a:pPr>
            <a:r>
              <a:rPr lang="en-US" sz="1200" b="1" dirty="0"/>
              <a:t>INPUT</a:t>
            </a:r>
          </a:p>
          <a:p>
            <a:pPr marL="0" indent="0">
              <a:buNone/>
            </a:pPr>
            <a:r>
              <a:rPr lang="en-US" sz="1200" u="sng" dirty="0"/>
              <a:t>Brand</a:t>
            </a:r>
            <a:r>
              <a:rPr lang="en-US" sz="1200" dirty="0"/>
              <a:t>: Common Projects</a:t>
            </a:r>
          </a:p>
          <a:p>
            <a:pPr marL="0" indent="0">
              <a:buNone/>
            </a:pPr>
            <a:r>
              <a:rPr lang="en-US" sz="1200" u="sng" dirty="0"/>
              <a:t>Name</a:t>
            </a:r>
            <a:r>
              <a:rPr lang="en-US" sz="1200" dirty="0"/>
              <a:t>: SSENSE Exclusive Green Suede Achilles Sneakers</a:t>
            </a:r>
          </a:p>
          <a:p>
            <a:pPr marL="0" indent="0">
              <a:buNone/>
            </a:pPr>
            <a:r>
              <a:rPr lang="en-US" sz="1200" u="sng" dirty="0"/>
              <a:t>Description</a:t>
            </a:r>
            <a:r>
              <a:rPr lang="en-US" sz="1200" dirty="0"/>
              <a:t>: Lop-top suede sneakers in green. Round toe. Tonal lace-up closure. Padded tongue and collar. Signature series number stamped in gold-tone at sides. Tonal treaded rubber sole.</a:t>
            </a:r>
          </a:p>
          <a:p>
            <a:pPr marL="0" indent="0">
              <a:buNone/>
            </a:pPr>
            <a:r>
              <a:rPr lang="en-US" sz="1200" u="sng" dirty="0"/>
              <a:t>Color:</a:t>
            </a:r>
            <a:r>
              <a:rPr lang="en-US" sz="1200" dirty="0"/>
              <a:t> Olive</a:t>
            </a:r>
            <a:endParaRPr lang="en-CA" sz="1200" dirty="0"/>
          </a:p>
          <a:p>
            <a:pPr marL="0" indent="0">
              <a:buNone/>
            </a:pPr>
            <a:r>
              <a:rPr lang="en-CA" sz="1200" u="sng" dirty="0"/>
              <a:t>Origin</a:t>
            </a:r>
            <a:r>
              <a:rPr lang="en-CA" sz="1200" dirty="0"/>
              <a:t>: Italy</a:t>
            </a:r>
          </a:p>
          <a:p>
            <a:pPr marL="0" indent="0">
              <a:buNone/>
            </a:pPr>
            <a:r>
              <a:rPr lang="en-CA" sz="1200" u="sng" dirty="0"/>
              <a:t>Composition</a:t>
            </a:r>
            <a:r>
              <a:rPr lang="en-CA" sz="1200" dirty="0"/>
              <a:t>: Upper: leather. Sole: rubber</a:t>
            </a:r>
          </a:p>
          <a:p>
            <a:pPr marL="0" indent="0">
              <a:buNone/>
            </a:pPr>
            <a:r>
              <a:rPr lang="en-CA" sz="1200" u="sng" dirty="0"/>
              <a:t>Full Price</a:t>
            </a:r>
            <a:r>
              <a:rPr lang="en-CA" sz="1200" dirty="0"/>
              <a:t>: 592</a:t>
            </a:r>
          </a:p>
          <a:p>
            <a:pPr marL="0" indent="0">
              <a:buNone/>
            </a:pPr>
            <a:r>
              <a:rPr lang="en-CA" sz="1200" u="sng" dirty="0"/>
              <a:t>Sale Price</a:t>
            </a:r>
            <a:r>
              <a:rPr lang="en-CA" sz="1200" dirty="0"/>
              <a:t>: 345</a:t>
            </a:r>
          </a:p>
          <a:p>
            <a:pPr marL="0" indent="0">
              <a:buNone/>
            </a:pPr>
            <a:r>
              <a:rPr lang="en-CA" sz="1200" u="sng" dirty="0"/>
              <a:t>Remaining Sizes</a:t>
            </a:r>
            <a:r>
              <a:rPr lang="en-CA" sz="1200" dirty="0"/>
              <a:t>: 39,40, 41, 42, 43, 44, 46, 47</a:t>
            </a:r>
            <a:endParaRPr lang="en-US" sz="1200" dirty="0"/>
          </a:p>
        </p:txBody>
      </p:sp>
      <p:sp>
        <p:nvSpPr>
          <p:cNvPr id="6" name="Content Placeholder 2">
            <a:extLst>
              <a:ext uri="{FF2B5EF4-FFF2-40B4-BE49-F238E27FC236}">
                <a16:creationId xmlns:a16="http://schemas.microsoft.com/office/drawing/2014/main" id="{CF369E27-B3AB-4118-B5A8-613E7C9992DD}"/>
              </a:ext>
            </a:extLst>
          </p:cNvPr>
          <p:cNvSpPr txBox="1">
            <a:spLocks/>
          </p:cNvSpPr>
          <p:nvPr/>
        </p:nvSpPr>
        <p:spPr>
          <a:xfrm>
            <a:off x="5296247" y="1504257"/>
            <a:ext cx="316562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b="1" dirty="0"/>
              <a:t>OUTPUT 1</a:t>
            </a:r>
          </a:p>
          <a:p>
            <a:pPr marL="0" indent="0">
              <a:buFont typeface="Arial" panose="020B0604020202020204" pitchFamily="34" charset="0"/>
              <a:buNone/>
            </a:pPr>
            <a:r>
              <a:rPr lang="en-US" sz="1200" u="sng" dirty="0"/>
              <a:t>Brand</a:t>
            </a:r>
            <a:r>
              <a:rPr lang="en-US" sz="1200" dirty="0"/>
              <a:t>: Common Projects</a:t>
            </a:r>
          </a:p>
          <a:p>
            <a:pPr marL="0" indent="0">
              <a:buFont typeface="Arial" panose="020B0604020202020204" pitchFamily="34" charset="0"/>
              <a:buNone/>
            </a:pPr>
            <a:r>
              <a:rPr lang="en-US" sz="1200" u="sng" dirty="0"/>
              <a:t>Name</a:t>
            </a:r>
            <a:r>
              <a:rPr lang="en-US" sz="1200" dirty="0"/>
              <a:t>: SSENSE Exclusive Black Suede Achilles Sneakers</a:t>
            </a:r>
          </a:p>
          <a:p>
            <a:pPr marL="0" indent="0">
              <a:buFont typeface="Arial" panose="020B0604020202020204" pitchFamily="34" charset="0"/>
              <a:buNone/>
            </a:pPr>
            <a:r>
              <a:rPr lang="en-US" sz="1200" u="sng" dirty="0"/>
              <a:t>Description</a:t>
            </a:r>
            <a:r>
              <a:rPr lang="en-US" sz="1200" dirty="0"/>
              <a:t>: Low-top suede sneakers in black. Round toe. Tonal lace-up closure. Padded tongue. Signature series number stamp in gold-tone at outer side. Tonal treaded rubber sole. </a:t>
            </a:r>
          </a:p>
          <a:p>
            <a:pPr marL="0" indent="0">
              <a:buFont typeface="Arial" panose="020B0604020202020204" pitchFamily="34" charset="0"/>
              <a:buNone/>
            </a:pPr>
            <a:r>
              <a:rPr lang="en-US" sz="1200" u="sng" dirty="0"/>
              <a:t>Color:</a:t>
            </a:r>
            <a:r>
              <a:rPr lang="en-US" sz="1200" dirty="0"/>
              <a:t> Black</a:t>
            </a:r>
            <a:endParaRPr lang="en-CA" sz="1200" dirty="0"/>
          </a:p>
          <a:p>
            <a:pPr marL="0" indent="0">
              <a:buFont typeface="Arial" panose="020B0604020202020204" pitchFamily="34" charset="0"/>
              <a:buNone/>
            </a:pPr>
            <a:r>
              <a:rPr lang="en-CA" sz="1200" u="sng" dirty="0"/>
              <a:t>Origin</a:t>
            </a:r>
            <a:r>
              <a:rPr lang="en-CA" sz="1200" dirty="0"/>
              <a:t>: Italy</a:t>
            </a:r>
          </a:p>
          <a:p>
            <a:pPr marL="0" indent="0">
              <a:buFont typeface="Arial" panose="020B0604020202020204" pitchFamily="34" charset="0"/>
              <a:buNone/>
            </a:pPr>
            <a:r>
              <a:rPr lang="en-CA" sz="1200" u="sng" dirty="0"/>
              <a:t>Composition</a:t>
            </a:r>
            <a:r>
              <a:rPr lang="en-CA" sz="1200" dirty="0"/>
              <a:t>: Upper: leather. Sole: rubber</a:t>
            </a:r>
          </a:p>
          <a:p>
            <a:pPr marL="0" indent="0">
              <a:buFont typeface="Arial" panose="020B0604020202020204" pitchFamily="34" charset="0"/>
              <a:buNone/>
            </a:pPr>
            <a:r>
              <a:rPr lang="en-CA" sz="1200" u="sng" dirty="0"/>
              <a:t>Full Price</a:t>
            </a:r>
            <a:r>
              <a:rPr lang="en-CA" sz="1200" dirty="0"/>
              <a:t>: 592</a:t>
            </a:r>
          </a:p>
          <a:p>
            <a:pPr marL="0" indent="0">
              <a:buFont typeface="Arial" panose="020B0604020202020204" pitchFamily="34" charset="0"/>
              <a:buNone/>
            </a:pPr>
            <a:r>
              <a:rPr lang="en-CA" sz="1200" u="sng" dirty="0"/>
              <a:t>Sale Price</a:t>
            </a:r>
            <a:r>
              <a:rPr lang="en-CA" sz="1200" dirty="0"/>
              <a:t>: 418</a:t>
            </a:r>
          </a:p>
          <a:p>
            <a:pPr marL="0" indent="0">
              <a:buFont typeface="Arial" panose="020B0604020202020204" pitchFamily="34" charset="0"/>
              <a:buNone/>
            </a:pPr>
            <a:r>
              <a:rPr lang="en-CA" sz="1200" u="sng" dirty="0"/>
              <a:t>Remaining Sizes</a:t>
            </a:r>
            <a:r>
              <a:rPr lang="en-CA" sz="1200" dirty="0"/>
              <a:t>: 39,40, 41, 42, 43, 44, 45, 46, 47</a:t>
            </a:r>
            <a:endParaRPr lang="en-US" sz="1200" dirty="0"/>
          </a:p>
        </p:txBody>
      </p:sp>
      <p:sp>
        <p:nvSpPr>
          <p:cNvPr id="7" name="Content Placeholder 2">
            <a:extLst>
              <a:ext uri="{FF2B5EF4-FFF2-40B4-BE49-F238E27FC236}">
                <a16:creationId xmlns:a16="http://schemas.microsoft.com/office/drawing/2014/main" id="{C02296C0-EB2A-47B3-9258-214202A89816}"/>
              </a:ext>
            </a:extLst>
          </p:cNvPr>
          <p:cNvSpPr txBox="1">
            <a:spLocks/>
          </p:cNvSpPr>
          <p:nvPr/>
        </p:nvSpPr>
        <p:spPr>
          <a:xfrm>
            <a:off x="8714172" y="1499310"/>
            <a:ext cx="316562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b="1" dirty="0"/>
              <a:t>OUTPUT 2</a:t>
            </a:r>
          </a:p>
          <a:p>
            <a:pPr marL="0" indent="0">
              <a:buFont typeface="Arial" panose="020B0604020202020204" pitchFamily="34" charset="0"/>
              <a:buNone/>
            </a:pPr>
            <a:r>
              <a:rPr lang="en-US" sz="1200" u="sng" dirty="0"/>
              <a:t>Brand</a:t>
            </a:r>
            <a:r>
              <a:rPr lang="en-US" sz="1200" dirty="0"/>
              <a:t>: Common Projects</a:t>
            </a:r>
          </a:p>
          <a:p>
            <a:pPr marL="0" indent="0">
              <a:buFont typeface="Arial" panose="020B0604020202020204" pitchFamily="34" charset="0"/>
              <a:buNone/>
            </a:pPr>
            <a:r>
              <a:rPr lang="en-US" sz="1200" u="sng" dirty="0"/>
              <a:t>Name</a:t>
            </a:r>
            <a:r>
              <a:rPr lang="en-US" sz="1200" dirty="0"/>
              <a:t>: Green Four Hole Low Sneakers</a:t>
            </a:r>
          </a:p>
          <a:p>
            <a:pPr marL="0" indent="0">
              <a:buFont typeface="Arial" panose="020B0604020202020204" pitchFamily="34" charset="0"/>
              <a:buNone/>
            </a:pPr>
            <a:r>
              <a:rPr lang="en-US" sz="1200" u="sng" dirty="0"/>
              <a:t>Description</a:t>
            </a:r>
            <a:r>
              <a:rPr lang="en-US" sz="1200" dirty="0"/>
              <a:t>: Low-top suede sneakers in green. Round toe. Lace-up closure in white. Pull-loop in white at heel collar and vamp. Series number stamp in gold-tone at outer side. Leather lining in off-white. Treaded rubber sole in black. Tonal hardware.</a:t>
            </a:r>
          </a:p>
          <a:p>
            <a:pPr marL="0" indent="0">
              <a:buFont typeface="Arial" panose="020B0604020202020204" pitchFamily="34" charset="0"/>
              <a:buNone/>
            </a:pPr>
            <a:r>
              <a:rPr lang="en-US" sz="1200" u="sng" dirty="0"/>
              <a:t>Color:</a:t>
            </a:r>
            <a:r>
              <a:rPr lang="en-US" sz="1200" dirty="0"/>
              <a:t> Green</a:t>
            </a:r>
            <a:endParaRPr lang="en-CA" sz="1200" dirty="0"/>
          </a:p>
          <a:p>
            <a:pPr marL="0" indent="0">
              <a:buFont typeface="Arial" panose="020B0604020202020204" pitchFamily="34" charset="0"/>
              <a:buNone/>
            </a:pPr>
            <a:r>
              <a:rPr lang="en-CA" sz="1200" u="sng" dirty="0"/>
              <a:t>Origin</a:t>
            </a:r>
            <a:r>
              <a:rPr lang="en-CA" sz="1200" dirty="0"/>
              <a:t>: Italy</a:t>
            </a:r>
          </a:p>
          <a:p>
            <a:pPr marL="0" indent="0">
              <a:buFont typeface="Arial" panose="020B0604020202020204" pitchFamily="34" charset="0"/>
              <a:buNone/>
            </a:pPr>
            <a:r>
              <a:rPr lang="en-CA" sz="1200" u="sng" dirty="0"/>
              <a:t>Composition</a:t>
            </a:r>
            <a:r>
              <a:rPr lang="en-CA" sz="1200" dirty="0"/>
              <a:t>: Upper: leather. Sole: rubber</a:t>
            </a:r>
          </a:p>
          <a:p>
            <a:pPr marL="0" indent="0">
              <a:buFont typeface="Arial" panose="020B0604020202020204" pitchFamily="34" charset="0"/>
              <a:buNone/>
            </a:pPr>
            <a:r>
              <a:rPr lang="en-CA" sz="1200" u="sng" dirty="0"/>
              <a:t>Full Price</a:t>
            </a:r>
            <a:r>
              <a:rPr lang="en-CA" sz="1200" dirty="0"/>
              <a:t>: 600</a:t>
            </a:r>
          </a:p>
          <a:p>
            <a:pPr marL="0" indent="0">
              <a:buFont typeface="Arial" panose="020B0604020202020204" pitchFamily="34" charset="0"/>
              <a:buNone/>
            </a:pPr>
            <a:r>
              <a:rPr lang="en-CA" sz="1200" u="sng" dirty="0"/>
              <a:t>Sale Price</a:t>
            </a:r>
            <a:r>
              <a:rPr lang="en-CA" sz="1200" dirty="0"/>
              <a:t>: 288</a:t>
            </a:r>
          </a:p>
          <a:p>
            <a:pPr marL="0" indent="0">
              <a:buFont typeface="Arial" panose="020B0604020202020204" pitchFamily="34" charset="0"/>
              <a:buNone/>
            </a:pPr>
            <a:r>
              <a:rPr lang="en-CA" sz="1200" u="sng" dirty="0"/>
              <a:t>Remaining Sizes</a:t>
            </a:r>
            <a:r>
              <a:rPr lang="en-CA" sz="1200" dirty="0"/>
              <a:t>: 39,40, 41, 42, 43, 44, 45, 46</a:t>
            </a:r>
            <a:endParaRPr lang="en-US" sz="1200" dirty="0"/>
          </a:p>
        </p:txBody>
      </p:sp>
      <p:pic>
        <p:nvPicPr>
          <p:cNvPr id="9" name="Picture 8">
            <a:extLst>
              <a:ext uri="{FF2B5EF4-FFF2-40B4-BE49-F238E27FC236}">
                <a16:creationId xmlns:a16="http://schemas.microsoft.com/office/drawing/2014/main" id="{36F0A468-D380-48AD-BD41-94EA56718D2C}"/>
              </a:ext>
            </a:extLst>
          </p:cNvPr>
          <p:cNvPicPr>
            <a:picLocks noChangeAspect="1"/>
          </p:cNvPicPr>
          <p:nvPr/>
        </p:nvPicPr>
        <p:blipFill>
          <a:blip r:embed="rId3"/>
          <a:stretch>
            <a:fillRect/>
          </a:stretch>
        </p:blipFill>
        <p:spPr>
          <a:xfrm>
            <a:off x="607380" y="5531333"/>
            <a:ext cx="2652551" cy="1021385"/>
          </a:xfrm>
          <a:prstGeom prst="rect">
            <a:avLst/>
          </a:prstGeom>
        </p:spPr>
      </p:pic>
      <p:pic>
        <p:nvPicPr>
          <p:cNvPr id="11" name="Picture 10">
            <a:extLst>
              <a:ext uri="{FF2B5EF4-FFF2-40B4-BE49-F238E27FC236}">
                <a16:creationId xmlns:a16="http://schemas.microsoft.com/office/drawing/2014/main" id="{D3C9CF7A-1E04-4199-8986-6FC44472CEA5}"/>
              </a:ext>
            </a:extLst>
          </p:cNvPr>
          <p:cNvPicPr>
            <a:picLocks noChangeAspect="1"/>
          </p:cNvPicPr>
          <p:nvPr/>
        </p:nvPicPr>
        <p:blipFill>
          <a:blip r:embed="rId4"/>
          <a:stretch>
            <a:fillRect/>
          </a:stretch>
        </p:blipFill>
        <p:spPr>
          <a:xfrm>
            <a:off x="5452643" y="5531333"/>
            <a:ext cx="2622062" cy="922295"/>
          </a:xfrm>
          <a:prstGeom prst="rect">
            <a:avLst/>
          </a:prstGeom>
        </p:spPr>
      </p:pic>
      <p:pic>
        <p:nvPicPr>
          <p:cNvPr id="13" name="Picture 12">
            <a:extLst>
              <a:ext uri="{FF2B5EF4-FFF2-40B4-BE49-F238E27FC236}">
                <a16:creationId xmlns:a16="http://schemas.microsoft.com/office/drawing/2014/main" id="{817388C2-7D78-4D63-AE0B-9B38621972D4}"/>
              </a:ext>
            </a:extLst>
          </p:cNvPr>
          <p:cNvPicPr>
            <a:picLocks noChangeAspect="1"/>
          </p:cNvPicPr>
          <p:nvPr/>
        </p:nvPicPr>
        <p:blipFill>
          <a:blip r:embed="rId5"/>
          <a:stretch>
            <a:fillRect/>
          </a:stretch>
        </p:blipFill>
        <p:spPr>
          <a:xfrm>
            <a:off x="8993578" y="5340776"/>
            <a:ext cx="2606818" cy="1211942"/>
          </a:xfrm>
          <a:prstGeom prst="rect">
            <a:avLst/>
          </a:prstGeom>
        </p:spPr>
      </p:pic>
      <p:sp>
        <p:nvSpPr>
          <p:cNvPr id="15" name="Arrow: Right 14">
            <a:extLst>
              <a:ext uri="{FF2B5EF4-FFF2-40B4-BE49-F238E27FC236}">
                <a16:creationId xmlns:a16="http://schemas.microsoft.com/office/drawing/2014/main" id="{F36914A8-FC9F-4977-A37B-0A70F5DC5A7C}"/>
              </a:ext>
            </a:extLst>
          </p:cNvPr>
          <p:cNvSpPr/>
          <p:nvPr/>
        </p:nvSpPr>
        <p:spPr>
          <a:xfrm>
            <a:off x="3730126" y="3258467"/>
            <a:ext cx="966455" cy="514529"/>
          </a:xfrm>
          <a:prstGeom prst="rightArrow">
            <a:avLst/>
          </a:prstGeom>
          <a:solidFill>
            <a:srgbClr val="0070C0"/>
          </a:solidFill>
          <a:ln>
            <a:solidFill>
              <a:srgbClr val="0070C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7644534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6408D-EDD3-485F-A7CB-A6436E479231}"/>
              </a:ext>
            </a:extLst>
          </p:cNvPr>
          <p:cNvSpPr>
            <a:spLocks noGrp="1"/>
          </p:cNvSpPr>
          <p:nvPr>
            <p:ph type="title"/>
          </p:nvPr>
        </p:nvSpPr>
        <p:spPr>
          <a:xfrm>
            <a:off x="838199" y="216991"/>
            <a:ext cx="10515600" cy="1325563"/>
          </a:xfrm>
        </p:spPr>
        <p:txBody>
          <a:bodyPr/>
          <a:lstStyle/>
          <a:p>
            <a:r>
              <a:rPr lang="en-US" dirty="0">
                <a:solidFill>
                  <a:srgbClr val="0070C0"/>
                </a:solidFill>
              </a:rPr>
              <a:t>Scenario 1: Existing SSENSE Product </a:t>
            </a:r>
            <a:endParaRPr lang="en-CA" dirty="0">
              <a:solidFill>
                <a:srgbClr val="0070C0"/>
              </a:solidFill>
            </a:endParaRPr>
          </a:p>
        </p:txBody>
      </p:sp>
      <p:sp>
        <p:nvSpPr>
          <p:cNvPr id="3" name="Content Placeholder 2">
            <a:extLst>
              <a:ext uri="{FF2B5EF4-FFF2-40B4-BE49-F238E27FC236}">
                <a16:creationId xmlns:a16="http://schemas.microsoft.com/office/drawing/2014/main" id="{189B3C2E-6D61-4E50-9FE2-A6B07C1F5664}"/>
              </a:ext>
            </a:extLst>
          </p:cNvPr>
          <p:cNvSpPr>
            <a:spLocks noGrp="1"/>
          </p:cNvSpPr>
          <p:nvPr>
            <p:ph idx="1"/>
          </p:nvPr>
        </p:nvSpPr>
        <p:spPr>
          <a:xfrm>
            <a:off x="564497" y="1504257"/>
            <a:ext cx="3165629" cy="4351338"/>
          </a:xfrm>
        </p:spPr>
        <p:txBody>
          <a:bodyPr>
            <a:normAutofit/>
          </a:bodyPr>
          <a:lstStyle/>
          <a:p>
            <a:pPr marL="0" indent="0">
              <a:buNone/>
            </a:pPr>
            <a:r>
              <a:rPr lang="en-US" sz="1200" b="1" dirty="0"/>
              <a:t>INPUT</a:t>
            </a:r>
          </a:p>
          <a:p>
            <a:pPr marL="0" indent="0">
              <a:buNone/>
            </a:pPr>
            <a:r>
              <a:rPr lang="en-US" sz="1200" u="sng" dirty="0"/>
              <a:t>Brand</a:t>
            </a:r>
            <a:r>
              <a:rPr lang="en-US" sz="1200" dirty="0"/>
              <a:t>: </a:t>
            </a:r>
            <a:r>
              <a:rPr lang="en-US" sz="1200" dirty="0" err="1"/>
              <a:t>Sunspel</a:t>
            </a:r>
            <a:endParaRPr lang="en-US" sz="1200" dirty="0"/>
          </a:p>
          <a:p>
            <a:pPr marL="0" indent="0">
              <a:buNone/>
            </a:pPr>
            <a:r>
              <a:rPr lang="en-US" sz="1200" u="sng" dirty="0"/>
              <a:t>Name</a:t>
            </a:r>
            <a:r>
              <a:rPr lang="en-US" sz="1200" dirty="0"/>
              <a:t>: White &amp; Navy English Stripe T-Shirt</a:t>
            </a:r>
          </a:p>
          <a:p>
            <a:pPr marL="0" indent="0">
              <a:buNone/>
            </a:pPr>
            <a:r>
              <a:rPr lang="en-US" sz="1200" u="sng" dirty="0"/>
              <a:t>Description</a:t>
            </a:r>
            <a:r>
              <a:rPr lang="en-US" sz="1200" dirty="0"/>
              <a:t>: Short sleeve cotton jersey t-shirt striped in white and navy. Rib knit crewneck collar in navy. </a:t>
            </a:r>
          </a:p>
          <a:p>
            <a:pPr marL="0" indent="0">
              <a:buNone/>
            </a:pPr>
            <a:r>
              <a:rPr lang="en-US" sz="1200" u="sng" dirty="0"/>
              <a:t>Color:</a:t>
            </a:r>
            <a:r>
              <a:rPr lang="en-US" sz="1200" dirty="0"/>
              <a:t> White /Navy</a:t>
            </a:r>
            <a:endParaRPr lang="en-CA" sz="1200" dirty="0"/>
          </a:p>
          <a:p>
            <a:pPr marL="0" indent="0">
              <a:buNone/>
            </a:pPr>
            <a:r>
              <a:rPr lang="en-CA" sz="1200" u="sng" dirty="0"/>
              <a:t>Origin</a:t>
            </a:r>
            <a:r>
              <a:rPr lang="en-CA" sz="1200" dirty="0"/>
              <a:t>: United Kingdom</a:t>
            </a:r>
          </a:p>
          <a:p>
            <a:pPr marL="0" indent="0">
              <a:buNone/>
            </a:pPr>
            <a:r>
              <a:rPr lang="en-CA" sz="1200" u="sng" dirty="0"/>
              <a:t>Composition</a:t>
            </a:r>
            <a:r>
              <a:rPr lang="en-CA" sz="1200" dirty="0"/>
              <a:t>: 100% cotton</a:t>
            </a:r>
          </a:p>
          <a:p>
            <a:pPr marL="0" indent="0">
              <a:buNone/>
            </a:pPr>
            <a:r>
              <a:rPr lang="en-CA" sz="1200" u="sng" dirty="0"/>
              <a:t>Full Price</a:t>
            </a:r>
            <a:r>
              <a:rPr lang="en-CA" sz="1200" dirty="0"/>
              <a:t>: 135</a:t>
            </a:r>
          </a:p>
          <a:p>
            <a:pPr marL="0" indent="0">
              <a:buNone/>
            </a:pPr>
            <a:r>
              <a:rPr lang="en-CA" sz="1200" u="sng" dirty="0"/>
              <a:t>Sale Price</a:t>
            </a:r>
            <a:r>
              <a:rPr lang="en-CA" sz="1200" dirty="0"/>
              <a:t>: 69</a:t>
            </a:r>
          </a:p>
          <a:p>
            <a:pPr marL="0" indent="0">
              <a:buNone/>
            </a:pPr>
            <a:r>
              <a:rPr lang="en-CA" sz="1200" u="sng" dirty="0"/>
              <a:t>Remaining Sizes</a:t>
            </a:r>
            <a:r>
              <a:rPr lang="en-CA" sz="1200" dirty="0"/>
              <a:t>: XS, S, XL, XXL</a:t>
            </a:r>
            <a:endParaRPr lang="en-US" sz="1200" dirty="0"/>
          </a:p>
        </p:txBody>
      </p:sp>
      <p:sp>
        <p:nvSpPr>
          <p:cNvPr id="6" name="Content Placeholder 2">
            <a:extLst>
              <a:ext uri="{FF2B5EF4-FFF2-40B4-BE49-F238E27FC236}">
                <a16:creationId xmlns:a16="http://schemas.microsoft.com/office/drawing/2014/main" id="{CF369E27-B3AB-4118-B5A8-613E7C9992DD}"/>
              </a:ext>
            </a:extLst>
          </p:cNvPr>
          <p:cNvSpPr txBox="1">
            <a:spLocks/>
          </p:cNvSpPr>
          <p:nvPr/>
        </p:nvSpPr>
        <p:spPr>
          <a:xfrm>
            <a:off x="5296247" y="1504257"/>
            <a:ext cx="316562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b="1" dirty="0"/>
              <a:t>OUTPUT 1</a:t>
            </a:r>
          </a:p>
          <a:p>
            <a:pPr marL="0" indent="0">
              <a:buFont typeface="Arial" panose="020B0604020202020204" pitchFamily="34" charset="0"/>
              <a:buNone/>
            </a:pPr>
            <a:r>
              <a:rPr lang="en-US" sz="1200" u="sng" dirty="0"/>
              <a:t>Brand</a:t>
            </a:r>
            <a:r>
              <a:rPr lang="en-US" sz="1200" dirty="0"/>
              <a:t>: </a:t>
            </a:r>
            <a:r>
              <a:rPr lang="en-US" sz="1200" dirty="0" err="1"/>
              <a:t>Sunspel</a:t>
            </a:r>
            <a:endParaRPr lang="en-US" sz="1200" dirty="0"/>
          </a:p>
          <a:p>
            <a:pPr marL="0" indent="0">
              <a:buFont typeface="Arial" panose="020B0604020202020204" pitchFamily="34" charset="0"/>
              <a:buNone/>
            </a:pPr>
            <a:r>
              <a:rPr lang="en-US" sz="1200" u="sng" dirty="0"/>
              <a:t>Name</a:t>
            </a:r>
            <a:r>
              <a:rPr lang="en-US" sz="1200" dirty="0"/>
              <a:t>: White Classic T-Shirt</a:t>
            </a:r>
          </a:p>
          <a:p>
            <a:pPr marL="0" indent="0">
              <a:buFont typeface="Arial" panose="020B0604020202020204" pitchFamily="34" charset="0"/>
              <a:buNone/>
            </a:pPr>
            <a:r>
              <a:rPr lang="en-US" sz="1200" u="sng" dirty="0"/>
              <a:t>Description</a:t>
            </a:r>
            <a:r>
              <a:rPr lang="en-US" sz="1200" dirty="0"/>
              <a:t>: Short sleeve cotton jersey t-shirt in white. Rib knit crewneck collar. Tonal stitching.</a:t>
            </a:r>
          </a:p>
          <a:p>
            <a:pPr marL="0" indent="0">
              <a:buFont typeface="Arial" panose="020B0604020202020204" pitchFamily="34" charset="0"/>
              <a:buNone/>
            </a:pPr>
            <a:r>
              <a:rPr lang="en-US" sz="1200" u="sng" dirty="0"/>
              <a:t>Color:</a:t>
            </a:r>
            <a:r>
              <a:rPr lang="en-US" sz="1200" dirty="0"/>
              <a:t> White</a:t>
            </a:r>
            <a:endParaRPr lang="en-CA" sz="1200" dirty="0"/>
          </a:p>
          <a:p>
            <a:pPr marL="0" indent="0">
              <a:buFont typeface="Arial" panose="020B0604020202020204" pitchFamily="34" charset="0"/>
              <a:buNone/>
            </a:pPr>
            <a:r>
              <a:rPr lang="en-CA" sz="1200" u="sng" dirty="0"/>
              <a:t>Origin</a:t>
            </a:r>
            <a:r>
              <a:rPr lang="en-CA" sz="1200" dirty="0"/>
              <a:t>: United Kingdom</a:t>
            </a:r>
          </a:p>
          <a:p>
            <a:pPr marL="0" indent="0">
              <a:buFont typeface="Arial" panose="020B0604020202020204" pitchFamily="34" charset="0"/>
              <a:buNone/>
            </a:pPr>
            <a:r>
              <a:rPr lang="en-CA" sz="1200" u="sng" dirty="0"/>
              <a:t>Composition</a:t>
            </a:r>
            <a:r>
              <a:rPr lang="en-CA" sz="1200" dirty="0"/>
              <a:t>: 100% cotton</a:t>
            </a:r>
          </a:p>
          <a:p>
            <a:pPr marL="0" indent="0">
              <a:buFont typeface="Arial" panose="020B0604020202020204" pitchFamily="34" charset="0"/>
              <a:buNone/>
            </a:pPr>
            <a:r>
              <a:rPr lang="en-CA" sz="1200" u="sng" dirty="0"/>
              <a:t>Full Price</a:t>
            </a:r>
            <a:r>
              <a:rPr lang="en-CA" sz="1200" dirty="0"/>
              <a:t>: 115</a:t>
            </a:r>
          </a:p>
          <a:p>
            <a:pPr marL="0" indent="0">
              <a:buFont typeface="Arial" panose="020B0604020202020204" pitchFamily="34" charset="0"/>
              <a:buNone/>
            </a:pPr>
            <a:r>
              <a:rPr lang="en-CA" sz="1200" u="sng" dirty="0"/>
              <a:t>Sale Price</a:t>
            </a:r>
            <a:r>
              <a:rPr lang="en-CA" sz="1200" dirty="0"/>
              <a:t>: 61</a:t>
            </a:r>
          </a:p>
          <a:p>
            <a:pPr marL="0" indent="0">
              <a:buFont typeface="Arial" panose="020B0604020202020204" pitchFamily="34" charset="0"/>
              <a:buNone/>
            </a:pPr>
            <a:r>
              <a:rPr lang="en-CA" sz="1200" u="sng" dirty="0"/>
              <a:t>Remaining Sizes</a:t>
            </a:r>
            <a:r>
              <a:rPr lang="en-CA" sz="1200" dirty="0"/>
              <a:t>: S, XXL</a:t>
            </a:r>
            <a:endParaRPr lang="en-US" sz="1200" dirty="0"/>
          </a:p>
        </p:txBody>
      </p:sp>
      <p:sp>
        <p:nvSpPr>
          <p:cNvPr id="7" name="Content Placeholder 2">
            <a:extLst>
              <a:ext uri="{FF2B5EF4-FFF2-40B4-BE49-F238E27FC236}">
                <a16:creationId xmlns:a16="http://schemas.microsoft.com/office/drawing/2014/main" id="{C02296C0-EB2A-47B3-9258-214202A89816}"/>
              </a:ext>
            </a:extLst>
          </p:cNvPr>
          <p:cNvSpPr txBox="1">
            <a:spLocks/>
          </p:cNvSpPr>
          <p:nvPr/>
        </p:nvSpPr>
        <p:spPr>
          <a:xfrm>
            <a:off x="8714172" y="1499310"/>
            <a:ext cx="316562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b="1" dirty="0"/>
              <a:t>OUTPUT 2</a:t>
            </a:r>
          </a:p>
          <a:p>
            <a:pPr marL="0" indent="0">
              <a:buFont typeface="Arial" panose="020B0604020202020204" pitchFamily="34" charset="0"/>
              <a:buNone/>
            </a:pPr>
            <a:r>
              <a:rPr lang="en-US" sz="1200" u="sng" dirty="0"/>
              <a:t>Brand</a:t>
            </a:r>
            <a:r>
              <a:rPr lang="en-US" sz="1200" dirty="0"/>
              <a:t>: </a:t>
            </a:r>
            <a:r>
              <a:rPr lang="en-US" sz="1200" dirty="0" err="1"/>
              <a:t>Sunspel</a:t>
            </a:r>
            <a:endParaRPr lang="en-US" sz="1200" dirty="0"/>
          </a:p>
          <a:p>
            <a:pPr marL="0" indent="0">
              <a:buFont typeface="Arial" panose="020B0604020202020204" pitchFamily="34" charset="0"/>
              <a:buNone/>
            </a:pPr>
            <a:r>
              <a:rPr lang="en-US" sz="1200" u="sng" dirty="0"/>
              <a:t>Name</a:t>
            </a:r>
            <a:r>
              <a:rPr lang="en-US" sz="1200" dirty="0"/>
              <a:t>: White Cotton Classic T-Shirt</a:t>
            </a:r>
          </a:p>
          <a:p>
            <a:pPr marL="0" indent="0">
              <a:buFont typeface="Arial" panose="020B0604020202020204" pitchFamily="34" charset="0"/>
              <a:buNone/>
            </a:pPr>
            <a:r>
              <a:rPr lang="en-US" sz="1200" u="sng" dirty="0"/>
              <a:t>Description</a:t>
            </a:r>
            <a:r>
              <a:rPr lang="en-US" sz="1200" dirty="0"/>
              <a:t>: Short sleeve cotton jersey t-shirt in white. Crewneck collar. </a:t>
            </a:r>
          </a:p>
          <a:p>
            <a:pPr marL="0" indent="0">
              <a:buFont typeface="Arial" panose="020B0604020202020204" pitchFamily="34" charset="0"/>
              <a:buNone/>
            </a:pPr>
            <a:r>
              <a:rPr lang="en-US" sz="1200" u="sng" dirty="0"/>
              <a:t>Color:</a:t>
            </a:r>
            <a:r>
              <a:rPr lang="en-US" sz="1200" dirty="0"/>
              <a:t> White</a:t>
            </a:r>
            <a:endParaRPr lang="en-CA" sz="1200" dirty="0"/>
          </a:p>
          <a:p>
            <a:pPr marL="0" indent="0">
              <a:buFont typeface="Arial" panose="020B0604020202020204" pitchFamily="34" charset="0"/>
              <a:buNone/>
            </a:pPr>
            <a:r>
              <a:rPr lang="en-CA" sz="1200" u="sng" dirty="0"/>
              <a:t>Origin</a:t>
            </a:r>
            <a:r>
              <a:rPr lang="en-CA" sz="1200" dirty="0"/>
              <a:t>: United Kingdom</a:t>
            </a:r>
          </a:p>
          <a:p>
            <a:pPr marL="0" indent="0">
              <a:buFont typeface="Arial" panose="020B0604020202020204" pitchFamily="34" charset="0"/>
              <a:buNone/>
            </a:pPr>
            <a:r>
              <a:rPr lang="en-CA" sz="1200" u="sng" dirty="0"/>
              <a:t>Composition</a:t>
            </a:r>
            <a:r>
              <a:rPr lang="en-CA" sz="1200" dirty="0"/>
              <a:t>: 100% cotton </a:t>
            </a:r>
          </a:p>
          <a:p>
            <a:pPr marL="0" indent="0">
              <a:buFont typeface="Arial" panose="020B0604020202020204" pitchFamily="34" charset="0"/>
              <a:buNone/>
            </a:pPr>
            <a:r>
              <a:rPr lang="en-CA" sz="1200" u="sng" dirty="0"/>
              <a:t>Full Price</a:t>
            </a:r>
            <a:r>
              <a:rPr lang="en-CA" sz="1200" dirty="0"/>
              <a:t>: 100</a:t>
            </a:r>
          </a:p>
          <a:p>
            <a:pPr marL="0" indent="0">
              <a:buFont typeface="Arial" panose="020B0604020202020204" pitchFamily="34" charset="0"/>
              <a:buNone/>
            </a:pPr>
            <a:r>
              <a:rPr lang="en-CA" sz="1200" u="sng" dirty="0"/>
              <a:t>Sale Price</a:t>
            </a:r>
            <a:r>
              <a:rPr lang="en-CA" sz="1200" dirty="0"/>
              <a:t>: 100</a:t>
            </a:r>
          </a:p>
          <a:p>
            <a:pPr marL="0" indent="0">
              <a:buFont typeface="Arial" panose="020B0604020202020204" pitchFamily="34" charset="0"/>
              <a:buNone/>
            </a:pPr>
            <a:r>
              <a:rPr lang="en-CA" sz="1200" u="sng" dirty="0"/>
              <a:t>Remaining Sizes</a:t>
            </a:r>
            <a:r>
              <a:rPr lang="en-CA" sz="1200" dirty="0"/>
              <a:t>: XS, S, M, L, XL</a:t>
            </a:r>
            <a:endParaRPr lang="en-US" sz="1200" dirty="0"/>
          </a:p>
        </p:txBody>
      </p:sp>
      <p:sp>
        <p:nvSpPr>
          <p:cNvPr id="14" name="Arrow: Right 13">
            <a:extLst>
              <a:ext uri="{FF2B5EF4-FFF2-40B4-BE49-F238E27FC236}">
                <a16:creationId xmlns:a16="http://schemas.microsoft.com/office/drawing/2014/main" id="{775A7591-BE35-49DB-829B-56661684DA3F}"/>
              </a:ext>
            </a:extLst>
          </p:cNvPr>
          <p:cNvSpPr/>
          <p:nvPr/>
        </p:nvSpPr>
        <p:spPr>
          <a:xfrm>
            <a:off x="3730126" y="3171735"/>
            <a:ext cx="966455" cy="514529"/>
          </a:xfrm>
          <a:prstGeom prst="rightArrow">
            <a:avLst/>
          </a:prstGeom>
          <a:solidFill>
            <a:srgbClr val="0070C0"/>
          </a:solidFill>
          <a:ln>
            <a:solidFill>
              <a:srgbClr val="0070C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pic>
        <p:nvPicPr>
          <p:cNvPr id="8" name="Picture 7">
            <a:extLst>
              <a:ext uri="{FF2B5EF4-FFF2-40B4-BE49-F238E27FC236}">
                <a16:creationId xmlns:a16="http://schemas.microsoft.com/office/drawing/2014/main" id="{39F06F68-B6AD-4071-B543-4C7B62FA04E6}"/>
              </a:ext>
            </a:extLst>
          </p:cNvPr>
          <p:cNvPicPr>
            <a:picLocks noChangeAspect="1"/>
          </p:cNvPicPr>
          <p:nvPr/>
        </p:nvPicPr>
        <p:blipFill>
          <a:blip r:embed="rId3"/>
          <a:stretch>
            <a:fillRect/>
          </a:stretch>
        </p:blipFill>
        <p:spPr>
          <a:xfrm>
            <a:off x="1033308" y="4762619"/>
            <a:ext cx="844794" cy="2000828"/>
          </a:xfrm>
          <a:prstGeom prst="rect">
            <a:avLst/>
          </a:prstGeom>
        </p:spPr>
      </p:pic>
      <p:pic>
        <p:nvPicPr>
          <p:cNvPr id="12" name="Picture 11">
            <a:extLst>
              <a:ext uri="{FF2B5EF4-FFF2-40B4-BE49-F238E27FC236}">
                <a16:creationId xmlns:a16="http://schemas.microsoft.com/office/drawing/2014/main" id="{2C0374E2-0C69-48AD-BFA5-9809BDB5B088}"/>
              </a:ext>
            </a:extLst>
          </p:cNvPr>
          <p:cNvPicPr>
            <a:picLocks noChangeAspect="1"/>
          </p:cNvPicPr>
          <p:nvPr/>
        </p:nvPicPr>
        <p:blipFill>
          <a:blip r:embed="rId4"/>
          <a:stretch>
            <a:fillRect/>
          </a:stretch>
        </p:blipFill>
        <p:spPr>
          <a:xfrm>
            <a:off x="5658672" y="4762619"/>
            <a:ext cx="874655" cy="1900694"/>
          </a:xfrm>
          <a:prstGeom prst="rect">
            <a:avLst/>
          </a:prstGeom>
        </p:spPr>
      </p:pic>
      <p:pic>
        <p:nvPicPr>
          <p:cNvPr id="16" name="Picture 15">
            <a:extLst>
              <a:ext uri="{FF2B5EF4-FFF2-40B4-BE49-F238E27FC236}">
                <a16:creationId xmlns:a16="http://schemas.microsoft.com/office/drawing/2014/main" id="{E5847C29-619A-4E63-99F6-8E4F0F5469FC}"/>
              </a:ext>
            </a:extLst>
          </p:cNvPr>
          <p:cNvPicPr>
            <a:picLocks noChangeAspect="1"/>
          </p:cNvPicPr>
          <p:nvPr/>
        </p:nvPicPr>
        <p:blipFill>
          <a:blip r:embed="rId5"/>
          <a:stretch>
            <a:fillRect/>
          </a:stretch>
        </p:blipFill>
        <p:spPr>
          <a:xfrm>
            <a:off x="9614775" y="4673484"/>
            <a:ext cx="832748" cy="1989830"/>
          </a:xfrm>
          <a:prstGeom prst="rect">
            <a:avLst/>
          </a:prstGeom>
        </p:spPr>
      </p:pic>
    </p:spTree>
    <p:extLst>
      <p:ext uri="{BB962C8B-B14F-4D97-AF65-F5344CB8AC3E}">
        <p14:creationId xmlns:p14="http://schemas.microsoft.com/office/powerpoint/2010/main" val="2712226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8377D-46BC-4D1B-B729-4CB6DE6FA51A}"/>
              </a:ext>
            </a:extLst>
          </p:cNvPr>
          <p:cNvSpPr>
            <a:spLocks noGrp="1"/>
          </p:cNvSpPr>
          <p:nvPr>
            <p:ph type="ctrTitle"/>
          </p:nvPr>
        </p:nvSpPr>
        <p:spPr>
          <a:xfrm>
            <a:off x="1524000" y="2210539"/>
            <a:ext cx="9144000" cy="1299423"/>
          </a:xfrm>
        </p:spPr>
        <p:txBody>
          <a:bodyPr>
            <a:normAutofit/>
          </a:bodyPr>
          <a:lstStyle/>
          <a:p>
            <a:r>
              <a:rPr lang="en-US" dirty="0">
                <a:solidFill>
                  <a:srgbClr val="0070C0"/>
                </a:solidFill>
              </a:rPr>
              <a:t>INTRODUCTION</a:t>
            </a:r>
            <a:endParaRPr lang="en-CA" dirty="0">
              <a:solidFill>
                <a:srgbClr val="0070C0"/>
              </a:solidFill>
            </a:endParaRPr>
          </a:p>
        </p:txBody>
      </p:sp>
    </p:spTree>
    <p:extLst>
      <p:ext uri="{BB962C8B-B14F-4D97-AF65-F5344CB8AC3E}">
        <p14:creationId xmlns:p14="http://schemas.microsoft.com/office/powerpoint/2010/main" val="29410238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66408D-EDD3-485F-A7CB-A6436E479231}"/>
              </a:ext>
            </a:extLst>
          </p:cNvPr>
          <p:cNvSpPr>
            <a:spLocks noGrp="1"/>
          </p:cNvSpPr>
          <p:nvPr>
            <p:ph type="title"/>
          </p:nvPr>
        </p:nvSpPr>
        <p:spPr>
          <a:xfrm>
            <a:off x="838200" y="191020"/>
            <a:ext cx="10515600" cy="1325563"/>
          </a:xfrm>
        </p:spPr>
        <p:txBody>
          <a:bodyPr/>
          <a:lstStyle/>
          <a:p>
            <a:r>
              <a:rPr lang="en-US" dirty="0">
                <a:solidFill>
                  <a:srgbClr val="0070C0"/>
                </a:solidFill>
              </a:rPr>
              <a:t>Scenario 2: Product from Other Sites</a:t>
            </a:r>
            <a:endParaRPr lang="en-CA" dirty="0">
              <a:solidFill>
                <a:srgbClr val="0070C0"/>
              </a:solidFill>
            </a:endParaRPr>
          </a:p>
        </p:txBody>
      </p:sp>
      <p:sp>
        <p:nvSpPr>
          <p:cNvPr id="3" name="Content Placeholder 2">
            <a:extLst>
              <a:ext uri="{FF2B5EF4-FFF2-40B4-BE49-F238E27FC236}">
                <a16:creationId xmlns:a16="http://schemas.microsoft.com/office/drawing/2014/main" id="{189B3C2E-6D61-4E50-9FE2-A6B07C1F5664}"/>
              </a:ext>
            </a:extLst>
          </p:cNvPr>
          <p:cNvSpPr>
            <a:spLocks noGrp="1"/>
          </p:cNvSpPr>
          <p:nvPr>
            <p:ph idx="1"/>
          </p:nvPr>
        </p:nvSpPr>
        <p:spPr>
          <a:xfrm>
            <a:off x="462255" y="2019161"/>
            <a:ext cx="3165629" cy="4351338"/>
          </a:xfrm>
        </p:spPr>
        <p:txBody>
          <a:bodyPr>
            <a:normAutofit lnSpcReduction="10000"/>
          </a:bodyPr>
          <a:lstStyle/>
          <a:p>
            <a:pPr marL="0" indent="0">
              <a:buNone/>
            </a:pPr>
            <a:r>
              <a:rPr lang="en-US" sz="1200" b="1" dirty="0"/>
              <a:t>TEXT INPUT </a:t>
            </a:r>
          </a:p>
          <a:p>
            <a:pPr marL="0" indent="0">
              <a:buNone/>
            </a:pPr>
            <a:r>
              <a:rPr lang="en-US" sz="1200" u="sng" dirty="0"/>
              <a:t>Category</a:t>
            </a:r>
            <a:r>
              <a:rPr lang="en-US" sz="1200" dirty="0"/>
              <a:t>: Sneakers</a:t>
            </a:r>
            <a:endParaRPr lang="en-US" sz="1200" b="1" dirty="0"/>
          </a:p>
          <a:p>
            <a:pPr marL="0" indent="0">
              <a:buNone/>
            </a:pPr>
            <a:r>
              <a:rPr lang="en-US" sz="1200" u="sng" dirty="0"/>
              <a:t>Brand</a:t>
            </a:r>
            <a:r>
              <a:rPr lang="en-US" sz="1200" dirty="0"/>
              <a:t>: Golden Goose</a:t>
            </a:r>
          </a:p>
          <a:p>
            <a:pPr marL="0" indent="0">
              <a:buNone/>
            </a:pPr>
            <a:r>
              <a:rPr lang="en-US" sz="1200" u="sng" dirty="0"/>
              <a:t>Name</a:t>
            </a:r>
            <a:r>
              <a:rPr lang="en-US" sz="1200" dirty="0"/>
              <a:t>: Starter low-top sneakers</a:t>
            </a:r>
          </a:p>
          <a:p>
            <a:pPr marL="0" indent="0">
              <a:buNone/>
            </a:pPr>
            <a:r>
              <a:rPr lang="en-US" sz="1200" u="sng" dirty="0"/>
              <a:t>Description</a:t>
            </a:r>
            <a:r>
              <a:rPr lang="en-US" sz="1200" dirty="0"/>
              <a:t>:  Trying to set a new personal record in competitive athleisure? Crafted from calf leather, these white Starter low-top sneakers from Golden Goose will get you a spot at the podium in no time. Ready? Set. Go! Featuring a round top, a lace-up front fastening, a contrasting heel counter, a brand embossed tongue, a pull tab at the rear, eyelets and a signature star patch detail to the side. </a:t>
            </a:r>
          </a:p>
          <a:p>
            <a:pPr marL="0" indent="0">
              <a:buNone/>
            </a:pPr>
            <a:r>
              <a:rPr lang="en-US" sz="1200" u="sng" dirty="0"/>
              <a:t>Color:</a:t>
            </a:r>
            <a:r>
              <a:rPr lang="en-US" sz="1200" dirty="0"/>
              <a:t> white, silver</a:t>
            </a:r>
            <a:endParaRPr lang="en-CA" sz="1200" dirty="0"/>
          </a:p>
          <a:p>
            <a:pPr marL="0" indent="0">
              <a:buNone/>
            </a:pPr>
            <a:r>
              <a:rPr lang="en-CA" sz="1200" u="sng" dirty="0"/>
              <a:t>Origin</a:t>
            </a:r>
            <a:r>
              <a:rPr lang="en-CA" sz="1200" dirty="0"/>
              <a:t>: Italy</a:t>
            </a:r>
          </a:p>
          <a:p>
            <a:pPr marL="0" indent="0">
              <a:buNone/>
            </a:pPr>
            <a:r>
              <a:rPr lang="en-CA" sz="1200" u="sng" dirty="0"/>
              <a:t>Composition</a:t>
            </a:r>
            <a:r>
              <a:rPr lang="en-CA" sz="1200" dirty="0"/>
              <a:t>: </a:t>
            </a:r>
            <a:r>
              <a:rPr lang="en-US" sz="1200" dirty="0"/>
              <a:t>Outer: Calf Leather 100% Lining: Cotton 100%, Leather 100% Sole: Rubber 100%</a:t>
            </a:r>
            <a:endParaRPr lang="en-CA" sz="1200" dirty="0"/>
          </a:p>
          <a:p>
            <a:pPr marL="0" indent="0">
              <a:buNone/>
            </a:pPr>
            <a:r>
              <a:rPr lang="en-CA" sz="1200" u="sng" dirty="0"/>
              <a:t>Full Price</a:t>
            </a:r>
            <a:r>
              <a:rPr lang="en-CA" sz="1200" dirty="0"/>
              <a:t>:  770</a:t>
            </a:r>
          </a:p>
          <a:p>
            <a:pPr marL="0" indent="0">
              <a:buNone/>
            </a:pPr>
            <a:r>
              <a:rPr lang="en-CA" sz="1200" u="sng" dirty="0"/>
              <a:t>Sale Price</a:t>
            </a:r>
            <a:r>
              <a:rPr lang="en-CA" sz="1200" dirty="0"/>
              <a:t>: 616</a:t>
            </a:r>
          </a:p>
          <a:p>
            <a:pPr marL="0" indent="0">
              <a:buNone/>
            </a:pPr>
            <a:r>
              <a:rPr lang="en-CA" sz="1200" u="sng" dirty="0"/>
              <a:t>Remaining Sizes</a:t>
            </a:r>
            <a:r>
              <a:rPr lang="en-CA" sz="1200" dirty="0"/>
              <a:t>: 41, 42</a:t>
            </a:r>
            <a:endParaRPr lang="en-US" sz="1200" dirty="0"/>
          </a:p>
        </p:txBody>
      </p:sp>
      <p:sp>
        <p:nvSpPr>
          <p:cNvPr id="6" name="Content Placeholder 2">
            <a:extLst>
              <a:ext uri="{FF2B5EF4-FFF2-40B4-BE49-F238E27FC236}">
                <a16:creationId xmlns:a16="http://schemas.microsoft.com/office/drawing/2014/main" id="{CF369E27-B3AB-4118-B5A8-613E7C9992DD}"/>
              </a:ext>
            </a:extLst>
          </p:cNvPr>
          <p:cNvSpPr txBox="1">
            <a:spLocks/>
          </p:cNvSpPr>
          <p:nvPr/>
        </p:nvSpPr>
        <p:spPr>
          <a:xfrm>
            <a:off x="5296247" y="1504257"/>
            <a:ext cx="316562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b="1" dirty="0"/>
              <a:t>OUTPUT 1</a:t>
            </a:r>
          </a:p>
          <a:p>
            <a:pPr marL="0" indent="0">
              <a:buFont typeface="Arial" panose="020B0604020202020204" pitchFamily="34" charset="0"/>
              <a:buNone/>
            </a:pPr>
            <a:r>
              <a:rPr lang="en-US" sz="1200" u="sng" dirty="0"/>
              <a:t>Brand</a:t>
            </a:r>
            <a:r>
              <a:rPr lang="en-US" sz="1200" dirty="0"/>
              <a:t>: Golden Goose</a:t>
            </a:r>
          </a:p>
          <a:p>
            <a:pPr marL="0" indent="0">
              <a:buFont typeface="Arial" panose="020B0604020202020204" pitchFamily="34" charset="0"/>
              <a:buNone/>
            </a:pPr>
            <a:r>
              <a:rPr lang="en-US" sz="1200" u="sng" dirty="0"/>
              <a:t>Name</a:t>
            </a:r>
            <a:r>
              <a:rPr lang="en-US" sz="1200" dirty="0"/>
              <a:t>: White Slide Sneakers</a:t>
            </a:r>
          </a:p>
          <a:p>
            <a:pPr marL="0" indent="0">
              <a:buFont typeface="Arial" panose="020B0604020202020204" pitchFamily="34" charset="0"/>
              <a:buNone/>
            </a:pPr>
            <a:r>
              <a:rPr lang="en-US" sz="1200" u="sng" dirty="0"/>
              <a:t>Description</a:t>
            </a:r>
            <a:r>
              <a:rPr lang="en-US" sz="1200" dirty="0"/>
              <a:t>: High-top </a:t>
            </a:r>
            <a:r>
              <a:rPr lang="en-US" sz="1200" dirty="0" err="1"/>
              <a:t>panelled</a:t>
            </a:r>
            <a:r>
              <a:rPr lang="en-US" sz="1200" dirty="0"/>
              <a:t> buffed leather and suede sneakers in white and grey. Smudging and distressing throughout. Lace-up closure in grey. Logo flag at tongue. Gold-tone logo stamp, stripe appliqué, and signature star appliqué at outer side. Zip closure at inner.</a:t>
            </a:r>
          </a:p>
          <a:p>
            <a:pPr marL="0" indent="0">
              <a:buFont typeface="Arial" panose="020B0604020202020204" pitchFamily="34" charset="0"/>
              <a:buNone/>
            </a:pPr>
            <a:r>
              <a:rPr lang="en-US" sz="1200" u="sng" dirty="0"/>
              <a:t>Color:</a:t>
            </a:r>
            <a:r>
              <a:rPr lang="en-US" sz="1200" dirty="0"/>
              <a:t> White leather</a:t>
            </a:r>
            <a:endParaRPr lang="en-CA" sz="1200" dirty="0"/>
          </a:p>
          <a:p>
            <a:pPr marL="0" indent="0">
              <a:buFont typeface="Arial" panose="020B0604020202020204" pitchFamily="34" charset="0"/>
              <a:buNone/>
            </a:pPr>
            <a:r>
              <a:rPr lang="en-CA" sz="1200" u="sng" dirty="0"/>
              <a:t>Origin</a:t>
            </a:r>
            <a:r>
              <a:rPr lang="en-CA" sz="1200" dirty="0"/>
              <a:t>: Italy</a:t>
            </a:r>
          </a:p>
          <a:p>
            <a:pPr marL="0" indent="0">
              <a:buFont typeface="Arial" panose="020B0604020202020204" pitchFamily="34" charset="0"/>
              <a:buNone/>
            </a:pPr>
            <a:r>
              <a:rPr lang="en-CA" sz="1200" u="sng" dirty="0"/>
              <a:t>Composition</a:t>
            </a:r>
            <a:r>
              <a:rPr lang="en-CA" sz="1200" dirty="0"/>
              <a:t>: Upper: leather. Sole: rubber</a:t>
            </a:r>
          </a:p>
          <a:p>
            <a:pPr marL="0" indent="0">
              <a:buFont typeface="Arial" panose="020B0604020202020204" pitchFamily="34" charset="0"/>
              <a:buNone/>
            </a:pPr>
            <a:r>
              <a:rPr lang="en-CA" sz="1200" u="sng" dirty="0"/>
              <a:t>Full Price</a:t>
            </a:r>
            <a:r>
              <a:rPr lang="en-CA" sz="1200" dirty="0"/>
              <a:t>: 720</a:t>
            </a:r>
          </a:p>
          <a:p>
            <a:pPr marL="0" indent="0">
              <a:buFont typeface="Arial" panose="020B0604020202020204" pitchFamily="34" charset="0"/>
              <a:buNone/>
            </a:pPr>
            <a:r>
              <a:rPr lang="en-CA" sz="1200" u="sng" dirty="0"/>
              <a:t>Sale Price</a:t>
            </a:r>
            <a:r>
              <a:rPr lang="en-CA" sz="1200" dirty="0"/>
              <a:t>: 547</a:t>
            </a:r>
          </a:p>
          <a:p>
            <a:pPr marL="0" indent="0">
              <a:buFont typeface="Arial" panose="020B0604020202020204" pitchFamily="34" charset="0"/>
              <a:buNone/>
            </a:pPr>
            <a:r>
              <a:rPr lang="en-CA" sz="1200" u="sng" dirty="0"/>
              <a:t>Remaining Sizes</a:t>
            </a:r>
            <a:r>
              <a:rPr lang="en-CA" sz="1200" dirty="0"/>
              <a:t>: 42</a:t>
            </a:r>
            <a:endParaRPr lang="en-US" sz="1200" dirty="0"/>
          </a:p>
        </p:txBody>
      </p:sp>
      <p:sp>
        <p:nvSpPr>
          <p:cNvPr id="7" name="Content Placeholder 2">
            <a:extLst>
              <a:ext uri="{FF2B5EF4-FFF2-40B4-BE49-F238E27FC236}">
                <a16:creationId xmlns:a16="http://schemas.microsoft.com/office/drawing/2014/main" id="{C02296C0-EB2A-47B3-9258-214202A89816}"/>
              </a:ext>
            </a:extLst>
          </p:cNvPr>
          <p:cNvSpPr txBox="1">
            <a:spLocks/>
          </p:cNvSpPr>
          <p:nvPr/>
        </p:nvSpPr>
        <p:spPr>
          <a:xfrm>
            <a:off x="8714172" y="1499310"/>
            <a:ext cx="3165629"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b="1" dirty="0"/>
              <a:t>OUTPUT 2</a:t>
            </a:r>
          </a:p>
          <a:p>
            <a:pPr marL="0" indent="0">
              <a:buFont typeface="Arial" panose="020B0604020202020204" pitchFamily="34" charset="0"/>
              <a:buNone/>
            </a:pPr>
            <a:r>
              <a:rPr lang="en-US" sz="1200" u="sng" dirty="0"/>
              <a:t>Brand</a:t>
            </a:r>
            <a:r>
              <a:rPr lang="en-US" sz="1200" dirty="0"/>
              <a:t>: Golden Goose</a:t>
            </a:r>
          </a:p>
          <a:p>
            <a:pPr marL="0" indent="0">
              <a:buFont typeface="Arial" panose="020B0604020202020204" pitchFamily="34" charset="0"/>
              <a:buNone/>
            </a:pPr>
            <a:r>
              <a:rPr lang="en-US" sz="1200" u="sng" dirty="0"/>
              <a:t>Name</a:t>
            </a:r>
            <a:r>
              <a:rPr lang="en-US" sz="1200" dirty="0"/>
              <a:t>: White &amp; Silver Ball Star Sneakers</a:t>
            </a:r>
          </a:p>
          <a:p>
            <a:pPr marL="0" indent="0">
              <a:buFont typeface="Arial" panose="020B0604020202020204" pitchFamily="34" charset="0"/>
              <a:buNone/>
            </a:pPr>
            <a:r>
              <a:rPr lang="en-US" sz="1200" u="sng" dirty="0"/>
              <a:t>Description</a:t>
            </a:r>
            <a:r>
              <a:rPr lang="en-US" sz="1200" dirty="0"/>
              <a:t>: Handcrafted low-top buffed leather sneakers in white and metallic silver-tone. Distressing, smudging, and perforated detailing throughout. Round toe. Lace-up closure in grey. Textile logo appliqué at white padded ripstop tongue. Padded collar. Signature star appliqué  in black at outer side. Heel tab in black. Logo graphic embossed in black at heel counter. Rubber midsole in off-white. Treaded rubber outsole in black.</a:t>
            </a:r>
          </a:p>
          <a:p>
            <a:pPr marL="0" indent="0">
              <a:buFont typeface="Arial" panose="020B0604020202020204" pitchFamily="34" charset="0"/>
              <a:buNone/>
            </a:pPr>
            <a:r>
              <a:rPr lang="en-US" sz="1200" u="sng" dirty="0"/>
              <a:t>Color:</a:t>
            </a:r>
            <a:r>
              <a:rPr lang="en-US" sz="1200" dirty="0"/>
              <a:t> White/Silver/Black</a:t>
            </a:r>
            <a:endParaRPr lang="en-CA" sz="1200" dirty="0"/>
          </a:p>
          <a:p>
            <a:pPr marL="0" indent="0">
              <a:buFont typeface="Arial" panose="020B0604020202020204" pitchFamily="34" charset="0"/>
              <a:buNone/>
            </a:pPr>
            <a:r>
              <a:rPr lang="en-CA" sz="1200" u="sng" dirty="0"/>
              <a:t>Origin</a:t>
            </a:r>
            <a:r>
              <a:rPr lang="en-CA" sz="1200" dirty="0"/>
              <a:t>: Italy</a:t>
            </a:r>
          </a:p>
          <a:p>
            <a:pPr marL="0" indent="0">
              <a:buFont typeface="Arial" panose="020B0604020202020204" pitchFamily="34" charset="0"/>
              <a:buNone/>
            </a:pPr>
            <a:r>
              <a:rPr lang="en-CA" sz="1200" u="sng" dirty="0"/>
              <a:t>Composition</a:t>
            </a:r>
            <a:r>
              <a:rPr lang="en-CA" sz="1200" dirty="0"/>
              <a:t>: Upper: leather. Sole: rubber.</a:t>
            </a:r>
          </a:p>
          <a:p>
            <a:pPr marL="0" indent="0">
              <a:buFont typeface="Arial" panose="020B0604020202020204" pitchFamily="34" charset="0"/>
              <a:buNone/>
            </a:pPr>
            <a:r>
              <a:rPr lang="en-CA" sz="1200" u="sng" dirty="0"/>
              <a:t>Full Price</a:t>
            </a:r>
            <a:r>
              <a:rPr lang="en-CA" sz="1200" dirty="0"/>
              <a:t>: 640</a:t>
            </a:r>
          </a:p>
          <a:p>
            <a:pPr marL="0" indent="0">
              <a:buFont typeface="Arial" panose="020B0604020202020204" pitchFamily="34" charset="0"/>
              <a:buNone/>
            </a:pPr>
            <a:r>
              <a:rPr lang="en-CA" sz="1200" u="sng" dirty="0"/>
              <a:t>Sale Price</a:t>
            </a:r>
            <a:r>
              <a:rPr lang="en-CA" sz="1200" dirty="0"/>
              <a:t>: 403</a:t>
            </a:r>
          </a:p>
          <a:p>
            <a:pPr marL="0" indent="0">
              <a:buFont typeface="Arial" panose="020B0604020202020204" pitchFamily="34" charset="0"/>
              <a:buNone/>
            </a:pPr>
            <a:r>
              <a:rPr lang="en-CA" sz="1200" u="sng" dirty="0"/>
              <a:t>Remaining Sizes</a:t>
            </a:r>
            <a:r>
              <a:rPr lang="en-CA" sz="1200" dirty="0"/>
              <a:t>: 41, 42, 44, 47</a:t>
            </a:r>
            <a:endParaRPr lang="en-US" sz="1200" dirty="0"/>
          </a:p>
        </p:txBody>
      </p:sp>
      <p:sp>
        <p:nvSpPr>
          <p:cNvPr id="14" name="Arrow: Right 13">
            <a:extLst>
              <a:ext uri="{FF2B5EF4-FFF2-40B4-BE49-F238E27FC236}">
                <a16:creationId xmlns:a16="http://schemas.microsoft.com/office/drawing/2014/main" id="{775A7591-BE35-49DB-829B-56661684DA3F}"/>
              </a:ext>
            </a:extLst>
          </p:cNvPr>
          <p:cNvSpPr/>
          <p:nvPr/>
        </p:nvSpPr>
        <p:spPr>
          <a:xfrm>
            <a:off x="3880180" y="3256138"/>
            <a:ext cx="966455" cy="514529"/>
          </a:xfrm>
          <a:prstGeom prst="rightArrow">
            <a:avLst/>
          </a:prstGeom>
          <a:solidFill>
            <a:srgbClr val="0070C0"/>
          </a:solidFill>
          <a:ln>
            <a:solidFill>
              <a:srgbClr val="0070C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pic>
        <p:nvPicPr>
          <p:cNvPr id="9" name="Picture 8">
            <a:extLst>
              <a:ext uri="{FF2B5EF4-FFF2-40B4-BE49-F238E27FC236}">
                <a16:creationId xmlns:a16="http://schemas.microsoft.com/office/drawing/2014/main" id="{950A2AC1-7C96-4BAB-84DE-0707BB8C5D41}"/>
              </a:ext>
            </a:extLst>
          </p:cNvPr>
          <p:cNvPicPr>
            <a:picLocks noChangeAspect="1"/>
          </p:cNvPicPr>
          <p:nvPr/>
        </p:nvPicPr>
        <p:blipFill>
          <a:blip r:embed="rId3"/>
          <a:stretch>
            <a:fillRect/>
          </a:stretch>
        </p:blipFill>
        <p:spPr>
          <a:xfrm>
            <a:off x="5296247" y="5353743"/>
            <a:ext cx="2622062" cy="1394876"/>
          </a:xfrm>
          <a:prstGeom prst="rect">
            <a:avLst/>
          </a:prstGeom>
        </p:spPr>
      </p:pic>
      <p:pic>
        <p:nvPicPr>
          <p:cNvPr id="11" name="Picture 10">
            <a:extLst>
              <a:ext uri="{FF2B5EF4-FFF2-40B4-BE49-F238E27FC236}">
                <a16:creationId xmlns:a16="http://schemas.microsoft.com/office/drawing/2014/main" id="{57D68ACF-B524-44A9-AFD0-8389225B86CE}"/>
              </a:ext>
            </a:extLst>
          </p:cNvPr>
          <p:cNvPicPr>
            <a:picLocks noChangeAspect="1"/>
          </p:cNvPicPr>
          <p:nvPr/>
        </p:nvPicPr>
        <p:blipFill>
          <a:blip r:embed="rId4"/>
          <a:stretch>
            <a:fillRect/>
          </a:stretch>
        </p:blipFill>
        <p:spPr>
          <a:xfrm>
            <a:off x="8985955" y="5567167"/>
            <a:ext cx="2622062" cy="1181452"/>
          </a:xfrm>
          <a:prstGeom prst="rect">
            <a:avLst/>
          </a:prstGeom>
        </p:spPr>
      </p:pic>
      <p:pic>
        <p:nvPicPr>
          <p:cNvPr id="5123" name="Picture 3" descr="FARFETCH - The Global Destination For Modern Luxury">
            <a:extLst>
              <a:ext uri="{FF2B5EF4-FFF2-40B4-BE49-F238E27FC236}">
                <a16:creationId xmlns:a16="http://schemas.microsoft.com/office/drawing/2014/main" id="{90A9F5ED-F0B2-406B-88C0-2ED71C27F6D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8971" y="1516583"/>
            <a:ext cx="2622063" cy="3383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87856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8377D-46BC-4D1B-B729-4CB6DE6FA51A}"/>
              </a:ext>
            </a:extLst>
          </p:cNvPr>
          <p:cNvSpPr>
            <a:spLocks noGrp="1"/>
          </p:cNvSpPr>
          <p:nvPr>
            <p:ph type="ctrTitle"/>
          </p:nvPr>
        </p:nvSpPr>
        <p:spPr>
          <a:xfrm>
            <a:off x="957308" y="2912000"/>
            <a:ext cx="10277383" cy="1193800"/>
          </a:xfrm>
        </p:spPr>
        <p:txBody>
          <a:bodyPr>
            <a:normAutofit fontScale="90000"/>
          </a:bodyPr>
          <a:lstStyle/>
          <a:p>
            <a:r>
              <a:rPr lang="en-US" dirty="0">
                <a:solidFill>
                  <a:srgbClr val="0070C0"/>
                </a:solidFill>
              </a:rPr>
              <a:t>Web Application</a:t>
            </a:r>
            <a:br>
              <a:rPr lang="en-US" dirty="0"/>
            </a:br>
            <a:r>
              <a:rPr lang="en-US" sz="3100" dirty="0"/>
              <a:t>ssense-recoengine.herokuapp.com</a:t>
            </a:r>
          </a:p>
        </p:txBody>
      </p:sp>
    </p:spTree>
    <p:extLst>
      <p:ext uri="{BB962C8B-B14F-4D97-AF65-F5344CB8AC3E}">
        <p14:creationId xmlns:p14="http://schemas.microsoft.com/office/powerpoint/2010/main" val="15249683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7BA287D-DF38-49A5-96BF-AFA35B9325C4}"/>
              </a:ext>
            </a:extLst>
          </p:cNvPr>
          <p:cNvPicPr>
            <a:picLocks noChangeAspect="1"/>
          </p:cNvPicPr>
          <p:nvPr/>
        </p:nvPicPr>
        <p:blipFill>
          <a:blip r:embed="rId2"/>
          <a:stretch>
            <a:fillRect/>
          </a:stretch>
        </p:blipFill>
        <p:spPr>
          <a:xfrm>
            <a:off x="477539" y="1979206"/>
            <a:ext cx="11236922" cy="4390711"/>
          </a:xfrm>
          <a:prstGeom prst="rect">
            <a:avLst/>
          </a:prstGeom>
        </p:spPr>
      </p:pic>
      <p:sp>
        <p:nvSpPr>
          <p:cNvPr id="6" name="Title 1">
            <a:extLst>
              <a:ext uri="{FF2B5EF4-FFF2-40B4-BE49-F238E27FC236}">
                <a16:creationId xmlns:a16="http://schemas.microsoft.com/office/drawing/2014/main" id="{944A75B8-638C-4623-85F3-19561BE3F7AE}"/>
              </a:ext>
            </a:extLst>
          </p:cNvPr>
          <p:cNvSpPr>
            <a:spLocks noGrp="1"/>
          </p:cNvSpPr>
          <p:nvPr>
            <p:ph type="title"/>
          </p:nvPr>
        </p:nvSpPr>
        <p:spPr>
          <a:xfrm>
            <a:off x="838200" y="365125"/>
            <a:ext cx="10515600" cy="1325563"/>
          </a:xfrm>
        </p:spPr>
        <p:txBody>
          <a:bodyPr/>
          <a:lstStyle/>
          <a:p>
            <a:r>
              <a:rPr lang="en-US" dirty="0">
                <a:solidFill>
                  <a:srgbClr val="0070C0"/>
                </a:solidFill>
              </a:rPr>
              <a:t>Homepage</a:t>
            </a:r>
            <a:endParaRPr lang="en-CA" dirty="0">
              <a:solidFill>
                <a:srgbClr val="0070C0"/>
              </a:solidFill>
            </a:endParaRPr>
          </a:p>
        </p:txBody>
      </p:sp>
    </p:spTree>
    <p:extLst>
      <p:ext uri="{BB962C8B-B14F-4D97-AF65-F5344CB8AC3E}">
        <p14:creationId xmlns:p14="http://schemas.microsoft.com/office/powerpoint/2010/main" val="20378374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342941A-26F6-412C-86E1-655A5EB042C1}"/>
              </a:ext>
            </a:extLst>
          </p:cNvPr>
          <p:cNvPicPr>
            <a:picLocks noChangeAspect="1"/>
          </p:cNvPicPr>
          <p:nvPr/>
        </p:nvPicPr>
        <p:blipFill>
          <a:blip r:embed="rId2"/>
          <a:stretch>
            <a:fillRect/>
          </a:stretch>
        </p:blipFill>
        <p:spPr>
          <a:xfrm>
            <a:off x="966400" y="1759477"/>
            <a:ext cx="10259200" cy="2794768"/>
          </a:xfrm>
          <a:prstGeom prst="rect">
            <a:avLst/>
          </a:prstGeom>
        </p:spPr>
      </p:pic>
      <p:sp>
        <p:nvSpPr>
          <p:cNvPr id="6" name="Title 1">
            <a:extLst>
              <a:ext uri="{FF2B5EF4-FFF2-40B4-BE49-F238E27FC236}">
                <a16:creationId xmlns:a16="http://schemas.microsoft.com/office/drawing/2014/main" id="{C8291F68-A9A0-4443-8714-F024B79F9F91}"/>
              </a:ext>
            </a:extLst>
          </p:cNvPr>
          <p:cNvSpPr>
            <a:spLocks noGrp="1"/>
          </p:cNvSpPr>
          <p:nvPr>
            <p:ph type="title"/>
          </p:nvPr>
        </p:nvSpPr>
        <p:spPr>
          <a:xfrm>
            <a:off x="838200" y="365125"/>
            <a:ext cx="10515600" cy="1325563"/>
          </a:xfrm>
        </p:spPr>
        <p:txBody>
          <a:bodyPr/>
          <a:lstStyle/>
          <a:p>
            <a:r>
              <a:rPr lang="en-US" dirty="0">
                <a:solidFill>
                  <a:srgbClr val="0070C0"/>
                </a:solidFill>
              </a:rPr>
              <a:t>Existing Product Tab</a:t>
            </a:r>
            <a:endParaRPr lang="en-CA" dirty="0">
              <a:solidFill>
                <a:srgbClr val="0070C0"/>
              </a:solidFill>
            </a:endParaRPr>
          </a:p>
        </p:txBody>
      </p:sp>
    </p:spTree>
    <p:extLst>
      <p:ext uri="{BB962C8B-B14F-4D97-AF65-F5344CB8AC3E}">
        <p14:creationId xmlns:p14="http://schemas.microsoft.com/office/powerpoint/2010/main" val="27985775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2021-02-27_22h46_14">
            <a:hlinkClick r:id="" action="ppaction://media"/>
            <a:extLst>
              <a:ext uri="{FF2B5EF4-FFF2-40B4-BE49-F238E27FC236}">
                <a16:creationId xmlns:a16="http://schemas.microsoft.com/office/drawing/2014/main" id="{CF4B92A9-0549-46AB-BCA0-7638A287328A}"/>
              </a:ext>
            </a:extLst>
          </p:cNvPr>
          <p:cNvPicPr>
            <a:picLocks noChangeAspect="1"/>
          </p:cNvPicPr>
          <p:nvPr>
            <a:videoFile r:link="rId1"/>
            <p:extLst>
              <p:ext uri="{DAA4B4D4-6D71-4841-9C94-3DE7FCFB9230}">
                <p14:media xmlns:p14="http://schemas.microsoft.com/office/powerpoint/2010/main" r:embed="rId2">
                  <p14:trim end="3959.2666"/>
                </p14:media>
              </p:ext>
            </p:extLst>
          </p:nvPr>
        </p:nvPicPr>
        <p:blipFill>
          <a:blip r:embed="rId5"/>
          <a:stretch>
            <a:fillRect/>
          </a:stretch>
        </p:blipFill>
        <p:spPr>
          <a:xfrm>
            <a:off x="260292" y="690733"/>
            <a:ext cx="11671415" cy="5689815"/>
          </a:xfrm>
          <a:prstGeom prst="rect">
            <a:avLst/>
          </a:prstGeom>
        </p:spPr>
      </p:pic>
    </p:spTree>
    <p:extLst>
      <p:ext uri="{BB962C8B-B14F-4D97-AF65-F5344CB8AC3E}">
        <p14:creationId xmlns:p14="http://schemas.microsoft.com/office/powerpoint/2010/main" val="1139271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7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E7D2542-985E-44F1-83E4-CD2DC76D3D9D}"/>
              </a:ext>
            </a:extLst>
          </p:cNvPr>
          <p:cNvPicPr>
            <a:picLocks noChangeAspect="1"/>
          </p:cNvPicPr>
          <p:nvPr/>
        </p:nvPicPr>
        <p:blipFill>
          <a:blip r:embed="rId3"/>
          <a:stretch>
            <a:fillRect/>
          </a:stretch>
        </p:blipFill>
        <p:spPr>
          <a:xfrm>
            <a:off x="757351" y="1573046"/>
            <a:ext cx="10596449" cy="4635186"/>
          </a:xfrm>
          <a:prstGeom prst="rect">
            <a:avLst/>
          </a:prstGeom>
        </p:spPr>
      </p:pic>
      <p:sp>
        <p:nvSpPr>
          <p:cNvPr id="6" name="Title 1">
            <a:extLst>
              <a:ext uri="{FF2B5EF4-FFF2-40B4-BE49-F238E27FC236}">
                <a16:creationId xmlns:a16="http://schemas.microsoft.com/office/drawing/2014/main" id="{3B156835-0768-447F-BA1D-0BD237B59D07}"/>
              </a:ext>
            </a:extLst>
          </p:cNvPr>
          <p:cNvSpPr>
            <a:spLocks noGrp="1"/>
          </p:cNvSpPr>
          <p:nvPr>
            <p:ph type="title"/>
          </p:nvPr>
        </p:nvSpPr>
        <p:spPr>
          <a:xfrm>
            <a:off x="838200" y="365125"/>
            <a:ext cx="10515600" cy="1325563"/>
          </a:xfrm>
        </p:spPr>
        <p:txBody>
          <a:bodyPr/>
          <a:lstStyle/>
          <a:p>
            <a:r>
              <a:rPr lang="en-US" dirty="0">
                <a:solidFill>
                  <a:srgbClr val="0070C0"/>
                </a:solidFill>
              </a:rPr>
              <a:t>External Product Tab</a:t>
            </a:r>
            <a:endParaRPr lang="en-CA" dirty="0">
              <a:solidFill>
                <a:srgbClr val="0070C0"/>
              </a:solidFill>
            </a:endParaRPr>
          </a:p>
        </p:txBody>
      </p:sp>
    </p:spTree>
    <p:extLst>
      <p:ext uri="{BB962C8B-B14F-4D97-AF65-F5344CB8AC3E}">
        <p14:creationId xmlns:p14="http://schemas.microsoft.com/office/powerpoint/2010/main" val="10113435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2021-02-27_23h45_29">
            <a:hlinkClick r:id="" action="ppaction://media"/>
            <a:extLst>
              <a:ext uri="{FF2B5EF4-FFF2-40B4-BE49-F238E27FC236}">
                <a16:creationId xmlns:a16="http://schemas.microsoft.com/office/drawing/2014/main" id="{B554CCAD-E8EC-4933-8977-D754F6DD599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4764" y="489042"/>
            <a:ext cx="11762472" cy="5734205"/>
          </a:xfrm>
          <a:prstGeom prst="rect">
            <a:avLst/>
          </a:prstGeom>
        </p:spPr>
      </p:pic>
    </p:spTree>
    <p:extLst>
      <p:ext uri="{BB962C8B-B14F-4D97-AF65-F5344CB8AC3E}">
        <p14:creationId xmlns:p14="http://schemas.microsoft.com/office/powerpoint/2010/main" val="3472497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6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8377D-46BC-4D1B-B729-4CB6DE6FA51A}"/>
              </a:ext>
            </a:extLst>
          </p:cNvPr>
          <p:cNvSpPr>
            <a:spLocks noGrp="1"/>
          </p:cNvSpPr>
          <p:nvPr>
            <p:ph type="ctrTitle"/>
          </p:nvPr>
        </p:nvSpPr>
        <p:spPr>
          <a:xfrm>
            <a:off x="1524000" y="2832100"/>
            <a:ext cx="9144000" cy="1193800"/>
          </a:xfrm>
        </p:spPr>
        <p:txBody>
          <a:bodyPr>
            <a:normAutofit fontScale="90000"/>
          </a:bodyPr>
          <a:lstStyle/>
          <a:p>
            <a:r>
              <a:rPr lang="en-US" dirty="0">
                <a:solidFill>
                  <a:srgbClr val="0070C0"/>
                </a:solidFill>
              </a:rPr>
              <a:t>Business Impact</a:t>
            </a:r>
            <a:br>
              <a:rPr lang="en-US" dirty="0">
                <a:solidFill>
                  <a:srgbClr val="0070C0"/>
                </a:solidFill>
              </a:rPr>
            </a:br>
            <a:r>
              <a:rPr lang="en-US" dirty="0">
                <a:solidFill>
                  <a:srgbClr val="0070C0"/>
                </a:solidFill>
              </a:rPr>
              <a:t>Evaluations</a:t>
            </a:r>
            <a:endParaRPr lang="en-CA" dirty="0">
              <a:solidFill>
                <a:srgbClr val="0070C0"/>
              </a:solidFill>
            </a:endParaRPr>
          </a:p>
        </p:txBody>
      </p:sp>
    </p:spTree>
    <p:extLst>
      <p:ext uri="{BB962C8B-B14F-4D97-AF65-F5344CB8AC3E}">
        <p14:creationId xmlns:p14="http://schemas.microsoft.com/office/powerpoint/2010/main" val="67604155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3B12D-B2B1-410C-AB6D-2AEAE7F91716}"/>
              </a:ext>
            </a:extLst>
          </p:cNvPr>
          <p:cNvSpPr>
            <a:spLocks noGrp="1"/>
          </p:cNvSpPr>
          <p:nvPr>
            <p:ph type="title"/>
          </p:nvPr>
        </p:nvSpPr>
        <p:spPr/>
        <p:txBody>
          <a:bodyPr/>
          <a:lstStyle/>
          <a:p>
            <a:r>
              <a:rPr lang="en-US" dirty="0">
                <a:solidFill>
                  <a:srgbClr val="0070C0"/>
                </a:solidFill>
              </a:rPr>
              <a:t>Evaluations</a:t>
            </a:r>
            <a:endParaRPr lang="en-CA" dirty="0">
              <a:solidFill>
                <a:srgbClr val="0070C0"/>
              </a:solidFill>
            </a:endParaRPr>
          </a:p>
        </p:txBody>
      </p:sp>
      <p:sp>
        <p:nvSpPr>
          <p:cNvPr id="3" name="Content Placeholder 2">
            <a:extLst>
              <a:ext uri="{FF2B5EF4-FFF2-40B4-BE49-F238E27FC236}">
                <a16:creationId xmlns:a16="http://schemas.microsoft.com/office/drawing/2014/main" id="{FDFCE05B-A571-40BA-941C-10555936AC00}"/>
              </a:ext>
            </a:extLst>
          </p:cNvPr>
          <p:cNvSpPr>
            <a:spLocks noGrp="1"/>
          </p:cNvSpPr>
          <p:nvPr>
            <p:ph idx="1"/>
          </p:nvPr>
        </p:nvSpPr>
        <p:spPr/>
        <p:txBody>
          <a:bodyPr>
            <a:normAutofit lnSpcReduction="10000"/>
          </a:bodyPr>
          <a:lstStyle/>
          <a:p>
            <a:pPr marL="514350" indent="-514350">
              <a:buFont typeface="+mj-lt"/>
              <a:buAutoNum type="arabicPeriod"/>
            </a:pPr>
            <a:r>
              <a:rPr lang="en-US" dirty="0">
                <a:solidFill>
                  <a:srgbClr val="C00000"/>
                </a:solidFill>
              </a:rPr>
              <a:t>Seen-to-purchased conversion rate of recommended products in wish lists</a:t>
            </a:r>
          </a:p>
          <a:p>
            <a:pPr lvl="1"/>
            <a:r>
              <a:rPr lang="en-US" dirty="0"/>
              <a:t>How many recommended items do users purchase after seeing on their list?</a:t>
            </a:r>
          </a:p>
          <a:p>
            <a:pPr marL="457200" lvl="1" indent="0">
              <a:buNone/>
            </a:pPr>
            <a:endParaRPr lang="en-US" dirty="0"/>
          </a:p>
          <a:p>
            <a:pPr marL="514350" indent="-514350">
              <a:buFont typeface="+mj-lt"/>
              <a:buAutoNum type="arabicPeriod"/>
            </a:pPr>
            <a:r>
              <a:rPr lang="en-US" dirty="0">
                <a:solidFill>
                  <a:srgbClr val="C00000"/>
                </a:solidFill>
              </a:rPr>
              <a:t>Purchase-to-search ratio for external products </a:t>
            </a:r>
          </a:p>
          <a:p>
            <a:pPr lvl="1"/>
            <a:r>
              <a:rPr lang="en-US" dirty="0"/>
              <a:t>Do searches of external products return high purchase conversion on SSENSE products? </a:t>
            </a:r>
          </a:p>
          <a:p>
            <a:pPr lvl="1"/>
            <a:endParaRPr lang="en-US" dirty="0"/>
          </a:p>
          <a:p>
            <a:pPr lvl="1"/>
            <a:endParaRPr lang="en-US" dirty="0"/>
          </a:p>
          <a:p>
            <a:pPr marL="0" indent="0" algn="ctr">
              <a:buNone/>
            </a:pPr>
            <a:r>
              <a:rPr lang="en-US" sz="4800" dirty="0"/>
              <a:t>A/B Testing</a:t>
            </a:r>
          </a:p>
        </p:txBody>
      </p:sp>
      <p:sp>
        <p:nvSpPr>
          <p:cNvPr id="4" name="Arrow: Right 3">
            <a:extLst>
              <a:ext uri="{FF2B5EF4-FFF2-40B4-BE49-F238E27FC236}">
                <a16:creationId xmlns:a16="http://schemas.microsoft.com/office/drawing/2014/main" id="{4AEAB041-169D-400A-89FB-CD0679FA2D1E}"/>
              </a:ext>
            </a:extLst>
          </p:cNvPr>
          <p:cNvSpPr/>
          <p:nvPr/>
        </p:nvSpPr>
        <p:spPr>
          <a:xfrm>
            <a:off x="3045040" y="5196929"/>
            <a:ext cx="1402672" cy="61255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4838860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8377D-46BC-4D1B-B729-4CB6DE6FA51A}"/>
              </a:ext>
            </a:extLst>
          </p:cNvPr>
          <p:cNvSpPr>
            <a:spLocks noGrp="1"/>
          </p:cNvSpPr>
          <p:nvPr>
            <p:ph type="ctrTitle"/>
          </p:nvPr>
        </p:nvSpPr>
        <p:spPr>
          <a:xfrm>
            <a:off x="1524000" y="2832100"/>
            <a:ext cx="9144000" cy="1193800"/>
          </a:xfrm>
        </p:spPr>
        <p:txBody>
          <a:bodyPr>
            <a:normAutofit/>
          </a:bodyPr>
          <a:lstStyle/>
          <a:p>
            <a:r>
              <a:rPr lang="en-US" dirty="0">
                <a:solidFill>
                  <a:srgbClr val="0070C0"/>
                </a:solidFill>
              </a:rPr>
              <a:t>Limitations &amp; Next Steps</a:t>
            </a:r>
            <a:endParaRPr lang="en-CA" dirty="0">
              <a:solidFill>
                <a:srgbClr val="0070C0"/>
              </a:solidFill>
            </a:endParaRPr>
          </a:p>
        </p:txBody>
      </p:sp>
    </p:spTree>
    <p:extLst>
      <p:ext uri="{BB962C8B-B14F-4D97-AF65-F5344CB8AC3E}">
        <p14:creationId xmlns:p14="http://schemas.microsoft.com/office/powerpoint/2010/main" val="1195347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B9317-5E8B-45AA-B9F8-5E09C0747B67}"/>
              </a:ext>
            </a:extLst>
          </p:cNvPr>
          <p:cNvSpPr>
            <a:spLocks noGrp="1"/>
          </p:cNvSpPr>
          <p:nvPr>
            <p:ph type="title"/>
          </p:nvPr>
        </p:nvSpPr>
        <p:spPr/>
        <p:txBody>
          <a:bodyPr/>
          <a:lstStyle/>
          <a:p>
            <a:r>
              <a:rPr lang="en-US" dirty="0">
                <a:solidFill>
                  <a:srgbClr val="0070C0"/>
                </a:solidFill>
              </a:rPr>
              <a:t>What &amp; Why?</a:t>
            </a:r>
            <a:endParaRPr lang="en-CA" dirty="0">
              <a:solidFill>
                <a:srgbClr val="0070C0"/>
              </a:solidFill>
            </a:endParaRPr>
          </a:p>
        </p:txBody>
      </p:sp>
      <p:sp>
        <p:nvSpPr>
          <p:cNvPr id="3" name="Content Placeholder 2">
            <a:extLst>
              <a:ext uri="{FF2B5EF4-FFF2-40B4-BE49-F238E27FC236}">
                <a16:creationId xmlns:a16="http://schemas.microsoft.com/office/drawing/2014/main" id="{DE308BCF-72AE-4BDE-A69C-2BE7DE30D0EC}"/>
              </a:ext>
            </a:extLst>
          </p:cNvPr>
          <p:cNvSpPr>
            <a:spLocks noGrp="1"/>
          </p:cNvSpPr>
          <p:nvPr>
            <p:ph idx="1"/>
          </p:nvPr>
        </p:nvSpPr>
        <p:spPr/>
        <p:txBody>
          <a:bodyPr>
            <a:normAutofit fontScale="92500" lnSpcReduction="10000"/>
          </a:bodyPr>
          <a:lstStyle/>
          <a:p>
            <a:pPr marL="514350" indent="-514350">
              <a:buFont typeface="+mj-lt"/>
              <a:buAutoNum type="arabicPeriod"/>
            </a:pPr>
            <a:r>
              <a:rPr lang="en-US" dirty="0">
                <a:solidFill>
                  <a:srgbClr val="C00000"/>
                </a:solidFill>
              </a:rPr>
              <a:t>SSENSE.com</a:t>
            </a:r>
          </a:p>
          <a:p>
            <a:pPr lvl="1"/>
            <a:r>
              <a:rPr lang="en-US" dirty="0"/>
              <a:t>Favorite Canadian online retailer</a:t>
            </a:r>
          </a:p>
          <a:p>
            <a:pPr lvl="1"/>
            <a:r>
              <a:rPr lang="en-CA" dirty="0"/>
              <a:t>There was no recommendation engine on the site</a:t>
            </a:r>
          </a:p>
          <a:p>
            <a:pPr lvl="1"/>
            <a:r>
              <a:rPr lang="en-CA" dirty="0"/>
              <a:t>Difficulty to find alternative product if a chosen one is sold out</a:t>
            </a:r>
          </a:p>
          <a:p>
            <a:pPr lvl="1"/>
            <a:endParaRPr lang="en-CA" dirty="0"/>
          </a:p>
          <a:p>
            <a:pPr marL="514350" indent="-514350">
              <a:buFont typeface="+mj-lt"/>
              <a:buAutoNum type="arabicPeriod"/>
            </a:pPr>
            <a:r>
              <a:rPr lang="en-CA" dirty="0">
                <a:solidFill>
                  <a:srgbClr val="C00000"/>
                </a:solidFill>
              </a:rPr>
              <a:t>Natural Language Processing (NLP)</a:t>
            </a:r>
          </a:p>
          <a:p>
            <a:pPr lvl="1"/>
            <a:r>
              <a:rPr lang="en-CA" dirty="0"/>
              <a:t>Term Frequency – Inverse Document Frequency (TF-IDF) concept</a:t>
            </a:r>
          </a:p>
          <a:p>
            <a:pPr lvl="1"/>
            <a:r>
              <a:rPr lang="en-CA" dirty="0"/>
              <a:t>Topic Modeling Techniques</a:t>
            </a:r>
          </a:p>
          <a:p>
            <a:pPr marL="457200" lvl="1" indent="0">
              <a:buNone/>
            </a:pPr>
            <a:endParaRPr lang="en-CA" dirty="0"/>
          </a:p>
          <a:p>
            <a:pPr marL="514350" indent="-514350">
              <a:buFont typeface="+mj-lt"/>
              <a:buAutoNum type="arabicPeriod"/>
            </a:pPr>
            <a:r>
              <a:rPr lang="en-CA" dirty="0">
                <a:solidFill>
                  <a:srgbClr val="C00000"/>
                </a:solidFill>
              </a:rPr>
              <a:t>Full Data Science Development Pipeline</a:t>
            </a:r>
          </a:p>
          <a:p>
            <a:pPr lvl="1"/>
            <a:r>
              <a:rPr lang="en-CA" dirty="0"/>
              <a:t>Real life data </a:t>
            </a:r>
            <a:endParaRPr lang="en-CA" dirty="0">
              <a:solidFill>
                <a:srgbClr val="C00000"/>
              </a:solidFill>
            </a:endParaRPr>
          </a:p>
          <a:p>
            <a:pPr lvl="1"/>
            <a:r>
              <a:rPr lang="en-CA" dirty="0"/>
              <a:t>A model should not simply stay in </a:t>
            </a:r>
            <a:r>
              <a:rPr lang="en-CA" dirty="0" err="1"/>
              <a:t>Jupyter</a:t>
            </a:r>
            <a:r>
              <a:rPr lang="en-CA" dirty="0"/>
              <a:t> Notebook</a:t>
            </a:r>
          </a:p>
          <a:p>
            <a:endParaRPr lang="en-CA" dirty="0">
              <a:solidFill>
                <a:srgbClr val="C00000"/>
              </a:solidFill>
            </a:endParaRPr>
          </a:p>
        </p:txBody>
      </p:sp>
    </p:spTree>
    <p:extLst>
      <p:ext uri="{BB962C8B-B14F-4D97-AF65-F5344CB8AC3E}">
        <p14:creationId xmlns:p14="http://schemas.microsoft.com/office/powerpoint/2010/main" val="42016325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7A5C9-5FE8-47F1-977D-6E55C01F6334}"/>
              </a:ext>
            </a:extLst>
          </p:cNvPr>
          <p:cNvSpPr>
            <a:spLocks noGrp="1"/>
          </p:cNvSpPr>
          <p:nvPr>
            <p:ph type="title"/>
          </p:nvPr>
        </p:nvSpPr>
        <p:spPr/>
        <p:txBody>
          <a:bodyPr/>
          <a:lstStyle/>
          <a:p>
            <a:r>
              <a:rPr lang="en-US" dirty="0">
                <a:solidFill>
                  <a:srgbClr val="0070C0"/>
                </a:solidFill>
              </a:rPr>
              <a:t>Limitations</a:t>
            </a:r>
            <a:endParaRPr lang="en-CA" dirty="0">
              <a:solidFill>
                <a:srgbClr val="0070C0"/>
              </a:solidFill>
            </a:endParaRPr>
          </a:p>
        </p:txBody>
      </p:sp>
      <p:sp>
        <p:nvSpPr>
          <p:cNvPr id="3" name="Content Placeholder 2">
            <a:extLst>
              <a:ext uri="{FF2B5EF4-FFF2-40B4-BE49-F238E27FC236}">
                <a16:creationId xmlns:a16="http://schemas.microsoft.com/office/drawing/2014/main" id="{81136460-EB16-4314-AFC4-9E5680B3AD2A}"/>
              </a:ext>
            </a:extLst>
          </p:cNvPr>
          <p:cNvSpPr>
            <a:spLocks noGrp="1"/>
          </p:cNvSpPr>
          <p:nvPr>
            <p:ph idx="1"/>
          </p:nvPr>
        </p:nvSpPr>
        <p:spPr/>
        <p:txBody>
          <a:bodyPr/>
          <a:lstStyle/>
          <a:p>
            <a:pPr marL="514350" indent="-514350">
              <a:buFont typeface="+mj-lt"/>
              <a:buAutoNum type="arabicPeriod"/>
            </a:pPr>
            <a:r>
              <a:rPr lang="en-US" dirty="0"/>
              <a:t>There is no user review data</a:t>
            </a:r>
          </a:p>
          <a:p>
            <a:pPr lvl="1"/>
            <a:r>
              <a:rPr lang="en-US" dirty="0"/>
              <a:t>Cannot combine with collaborative filtering recommendation</a:t>
            </a:r>
          </a:p>
          <a:p>
            <a:pPr marL="457200" lvl="1" indent="0">
              <a:buNone/>
            </a:pPr>
            <a:endParaRPr lang="en-US" dirty="0"/>
          </a:p>
          <a:p>
            <a:pPr marL="514350" indent="-514350">
              <a:buFont typeface="+mj-lt"/>
              <a:buAutoNum type="arabicPeriod"/>
            </a:pPr>
            <a:r>
              <a:rPr lang="en-CA" dirty="0"/>
              <a:t>Current model does not have the capability to evaluate and compare product photos</a:t>
            </a:r>
          </a:p>
          <a:p>
            <a:pPr lvl="1"/>
            <a:r>
              <a:rPr lang="en-CA" dirty="0"/>
              <a:t>Combining image and text processing could lead to a powerful engine, but with higher infrastructure requirements</a:t>
            </a:r>
          </a:p>
          <a:p>
            <a:pPr lvl="1"/>
            <a:endParaRPr lang="en-CA" dirty="0"/>
          </a:p>
          <a:p>
            <a:pPr marL="514350" indent="-514350">
              <a:buFont typeface="+mj-lt"/>
              <a:buAutoNum type="arabicPeriod"/>
            </a:pPr>
            <a:r>
              <a:rPr lang="en-CA" dirty="0"/>
              <a:t>Models are still thin</a:t>
            </a:r>
          </a:p>
          <a:p>
            <a:pPr marL="514350" indent="-514350">
              <a:buFont typeface="+mj-lt"/>
              <a:buAutoNum type="arabicPeriod" startAt="3"/>
            </a:pPr>
            <a:endParaRPr lang="en-CA" dirty="0"/>
          </a:p>
        </p:txBody>
      </p:sp>
    </p:spTree>
    <p:extLst>
      <p:ext uri="{BB962C8B-B14F-4D97-AF65-F5344CB8AC3E}">
        <p14:creationId xmlns:p14="http://schemas.microsoft.com/office/powerpoint/2010/main" val="28307485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8D43A-8BDD-4375-AF19-CD7FB00AB4CC}"/>
              </a:ext>
            </a:extLst>
          </p:cNvPr>
          <p:cNvSpPr>
            <a:spLocks noGrp="1"/>
          </p:cNvSpPr>
          <p:nvPr>
            <p:ph type="title"/>
          </p:nvPr>
        </p:nvSpPr>
        <p:spPr/>
        <p:txBody>
          <a:bodyPr/>
          <a:lstStyle/>
          <a:p>
            <a:r>
              <a:rPr lang="en-US" dirty="0">
                <a:solidFill>
                  <a:srgbClr val="0070C0"/>
                </a:solidFill>
              </a:rPr>
              <a:t>Next Steps</a:t>
            </a:r>
            <a:endParaRPr lang="en-CA" dirty="0">
              <a:solidFill>
                <a:srgbClr val="0070C0"/>
              </a:solidFill>
            </a:endParaRPr>
          </a:p>
        </p:txBody>
      </p:sp>
      <p:sp>
        <p:nvSpPr>
          <p:cNvPr id="3" name="Content Placeholder 2">
            <a:extLst>
              <a:ext uri="{FF2B5EF4-FFF2-40B4-BE49-F238E27FC236}">
                <a16:creationId xmlns:a16="http://schemas.microsoft.com/office/drawing/2014/main" id="{AC607BEC-78AF-44DB-BA96-84F06BACA84A}"/>
              </a:ext>
            </a:extLst>
          </p:cNvPr>
          <p:cNvSpPr>
            <a:spLocks noGrp="1"/>
          </p:cNvSpPr>
          <p:nvPr>
            <p:ph idx="1"/>
          </p:nvPr>
        </p:nvSpPr>
        <p:spPr/>
        <p:txBody>
          <a:bodyPr>
            <a:normAutofit fontScale="92500" lnSpcReduction="10000"/>
          </a:bodyPr>
          <a:lstStyle/>
          <a:p>
            <a:pPr marL="514350" indent="-514350">
              <a:buFont typeface="+mj-lt"/>
              <a:buAutoNum type="arabicPeriod"/>
            </a:pPr>
            <a:r>
              <a:rPr lang="en-US" dirty="0"/>
              <a:t>Allow users to prioritize a feature over others when searching</a:t>
            </a:r>
          </a:p>
          <a:p>
            <a:pPr lvl="1"/>
            <a:r>
              <a:rPr lang="en-CA" dirty="0"/>
              <a:t>Flexibility to adjust feature weights</a:t>
            </a:r>
          </a:p>
          <a:p>
            <a:pPr lvl="1"/>
            <a:endParaRPr lang="en-CA" dirty="0"/>
          </a:p>
          <a:p>
            <a:pPr marL="514350" indent="-514350">
              <a:buFont typeface="+mj-lt"/>
              <a:buAutoNum type="arabicPeriod"/>
            </a:pPr>
            <a:r>
              <a:rPr lang="en-CA" dirty="0"/>
              <a:t>Add ground truth: relevancy label to allow a more holistic evaluation of the recommended products</a:t>
            </a:r>
          </a:p>
          <a:p>
            <a:pPr lvl="1"/>
            <a:r>
              <a:rPr lang="en-CA" dirty="0"/>
              <a:t>Metrics such as Coverage, Mean Average Precision at K (MAP@K) can be calculated to compare between different similarity metrics</a:t>
            </a:r>
          </a:p>
          <a:p>
            <a:pPr marL="457200" lvl="1" indent="0">
              <a:buNone/>
            </a:pPr>
            <a:endParaRPr lang="en-CA" dirty="0"/>
          </a:p>
          <a:p>
            <a:pPr marL="514350" indent="-514350">
              <a:buFont typeface="+mj-lt"/>
              <a:buAutoNum type="arabicPeriod"/>
            </a:pPr>
            <a:r>
              <a:rPr lang="en-CA" dirty="0"/>
              <a:t>More efficient backend data handling</a:t>
            </a:r>
          </a:p>
          <a:p>
            <a:pPr lvl="1"/>
            <a:r>
              <a:rPr lang="en-CA" dirty="0" err="1"/>
              <a:t>PySpark</a:t>
            </a:r>
            <a:r>
              <a:rPr lang="en-CA" dirty="0"/>
              <a:t> vs Pandas </a:t>
            </a:r>
            <a:r>
              <a:rPr lang="en-CA" dirty="0" err="1"/>
              <a:t>DataFrames</a:t>
            </a:r>
            <a:endParaRPr lang="en-CA" dirty="0"/>
          </a:p>
          <a:p>
            <a:pPr lvl="1"/>
            <a:endParaRPr lang="en-CA" dirty="0"/>
          </a:p>
          <a:p>
            <a:pPr marL="457200" indent="-457200">
              <a:buFont typeface="+mj-lt"/>
              <a:buAutoNum type="arabicPeriod"/>
            </a:pPr>
            <a:r>
              <a:rPr lang="en-CA" dirty="0"/>
              <a:t>Talk to SSENSE</a:t>
            </a:r>
          </a:p>
          <a:p>
            <a:pPr lvl="1"/>
            <a:endParaRPr lang="en-CA" dirty="0"/>
          </a:p>
          <a:p>
            <a:pPr marL="514350" indent="-514350">
              <a:buFont typeface="+mj-lt"/>
              <a:buAutoNum type="arabicPeriod"/>
            </a:pPr>
            <a:endParaRPr lang="en-CA" dirty="0"/>
          </a:p>
        </p:txBody>
      </p:sp>
    </p:spTree>
    <p:extLst>
      <p:ext uri="{BB962C8B-B14F-4D97-AF65-F5344CB8AC3E}">
        <p14:creationId xmlns:p14="http://schemas.microsoft.com/office/powerpoint/2010/main" val="1910557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8377D-46BC-4D1B-B729-4CB6DE6FA51A}"/>
              </a:ext>
            </a:extLst>
          </p:cNvPr>
          <p:cNvSpPr>
            <a:spLocks noGrp="1"/>
          </p:cNvSpPr>
          <p:nvPr>
            <p:ph type="ctrTitle"/>
          </p:nvPr>
        </p:nvSpPr>
        <p:spPr>
          <a:xfrm>
            <a:off x="1524000" y="2832100"/>
            <a:ext cx="9144000" cy="1193800"/>
          </a:xfrm>
        </p:spPr>
        <p:txBody>
          <a:bodyPr>
            <a:normAutofit/>
          </a:bodyPr>
          <a:lstStyle/>
          <a:p>
            <a:r>
              <a:rPr lang="en-US" dirty="0">
                <a:solidFill>
                  <a:srgbClr val="0070C0"/>
                </a:solidFill>
              </a:rPr>
              <a:t>Q &amp; A</a:t>
            </a:r>
            <a:endParaRPr lang="en-CA" dirty="0">
              <a:solidFill>
                <a:srgbClr val="0070C0"/>
              </a:solidFill>
            </a:endParaRPr>
          </a:p>
        </p:txBody>
      </p:sp>
    </p:spTree>
    <p:extLst>
      <p:ext uri="{BB962C8B-B14F-4D97-AF65-F5344CB8AC3E}">
        <p14:creationId xmlns:p14="http://schemas.microsoft.com/office/powerpoint/2010/main" val="23053201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0B93E-077E-432E-8054-752AD348A731}"/>
              </a:ext>
            </a:extLst>
          </p:cNvPr>
          <p:cNvSpPr>
            <a:spLocks noGrp="1"/>
          </p:cNvSpPr>
          <p:nvPr>
            <p:ph type="title"/>
          </p:nvPr>
        </p:nvSpPr>
        <p:spPr/>
        <p:txBody>
          <a:bodyPr/>
          <a:lstStyle/>
          <a:p>
            <a:r>
              <a:rPr lang="en-US" dirty="0">
                <a:solidFill>
                  <a:srgbClr val="0070C0"/>
                </a:solidFill>
              </a:rPr>
              <a:t>Use Cases</a:t>
            </a:r>
            <a:endParaRPr lang="en-CA" dirty="0">
              <a:solidFill>
                <a:srgbClr val="0070C0"/>
              </a:solidFill>
            </a:endParaRPr>
          </a:p>
        </p:txBody>
      </p:sp>
      <p:sp>
        <p:nvSpPr>
          <p:cNvPr id="3" name="Content Placeholder 2">
            <a:extLst>
              <a:ext uri="{FF2B5EF4-FFF2-40B4-BE49-F238E27FC236}">
                <a16:creationId xmlns:a16="http://schemas.microsoft.com/office/drawing/2014/main" id="{514CECC4-2B0C-474A-8BAE-887C68CFEAF7}"/>
              </a:ext>
            </a:extLst>
          </p:cNvPr>
          <p:cNvSpPr>
            <a:spLocks noGrp="1"/>
          </p:cNvSpPr>
          <p:nvPr>
            <p:ph idx="1"/>
          </p:nvPr>
        </p:nvSpPr>
        <p:spPr/>
        <p:txBody>
          <a:bodyPr>
            <a:normAutofit lnSpcReduction="10000"/>
          </a:bodyPr>
          <a:lstStyle/>
          <a:p>
            <a:pPr marL="514350" indent="-514350">
              <a:buFont typeface="+mj-lt"/>
              <a:buAutoNum type="arabicPeriod"/>
            </a:pPr>
            <a:r>
              <a:rPr lang="en-US" dirty="0">
                <a:solidFill>
                  <a:srgbClr val="C00000"/>
                </a:solidFill>
              </a:rPr>
              <a:t>A wish-listed product is sold out</a:t>
            </a:r>
          </a:p>
          <a:p>
            <a:pPr lvl="1"/>
            <a:r>
              <a:rPr lang="en-US" dirty="0"/>
              <a:t>Problem</a:t>
            </a:r>
          </a:p>
          <a:p>
            <a:pPr lvl="2"/>
            <a:r>
              <a:rPr lang="en-US" dirty="0"/>
              <a:t>Users redirected to homepage when the sold-out product was clicked on</a:t>
            </a:r>
          </a:p>
          <a:p>
            <a:pPr lvl="1"/>
            <a:r>
              <a:rPr lang="en-US" dirty="0"/>
              <a:t>Solution</a:t>
            </a:r>
          </a:p>
          <a:p>
            <a:pPr lvl="2"/>
            <a:r>
              <a:rPr lang="en-US" dirty="0"/>
              <a:t>An engine that can redirect to page compiled of similar products</a:t>
            </a:r>
          </a:p>
          <a:p>
            <a:pPr lvl="2"/>
            <a:endParaRPr lang="en-US" dirty="0">
              <a:solidFill>
                <a:srgbClr val="C00000"/>
              </a:solidFill>
            </a:endParaRPr>
          </a:p>
          <a:p>
            <a:pPr marL="514350" indent="-514350">
              <a:buFont typeface="+mj-lt"/>
              <a:buAutoNum type="arabicPeriod"/>
            </a:pPr>
            <a:r>
              <a:rPr lang="en-US" dirty="0">
                <a:solidFill>
                  <a:srgbClr val="C00000"/>
                </a:solidFill>
              </a:rPr>
              <a:t>Products from other overseas retailers (</a:t>
            </a:r>
            <a:r>
              <a:rPr lang="en-US" dirty="0" err="1">
                <a:solidFill>
                  <a:srgbClr val="C00000"/>
                </a:solidFill>
              </a:rPr>
              <a:t>Farfetch</a:t>
            </a:r>
            <a:r>
              <a:rPr lang="en-US" dirty="0">
                <a:solidFill>
                  <a:srgbClr val="C00000"/>
                </a:solidFill>
              </a:rPr>
              <a:t>, Mr. Porter, etc.)</a:t>
            </a:r>
          </a:p>
          <a:p>
            <a:pPr lvl="1"/>
            <a:r>
              <a:rPr lang="en-CA" dirty="0"/>
              <a:t>Problem</a:t>
            </a:r>
          </a:p>
          <a:p>
            <a:pPr lvl="2"/>
            <a:r>
              <a:rPr lang="en-CA" dirty="0"/>
              <a:t>Not based in Canada, buyers are subject to heavy tax and duties</a:t>
            </a:r>
          </a:p>
          <a:p>
            <a:pPr lvl="1"/>
            <a:r>
              <a:rPr lang="en-CA" dirty="0"/>
              <a:t>Solution</a:t>
            </a:r>
          </a:p>
          <a:p>
            <a:pPr lvl="2"/>
            <a:r>
              <a:rPr lang="en-CA" dirty="0"/>
              <a:t>An engine that can take an offsite product’s descriptions and recommend similar products available on SSENSE.com</a:t>
            </a:r>
          </a:p>
        </p:txBody>
      </p:sp>
    </p:spTree>
    <p:extLst>
      <p:ext uri="{BB962C8B-B14F-4D97-AF65-F5344CB8AC3E}">
        <p14:creationId xmlns:p14="http://schemas.microsoft.com/office/powerpoint/2010/main" val="4058669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799FF-A680-44AF-B601-D775840E1F05}"/>
              </a:ext>
            </a:extLst>
          </p:cNvPr>
          <p:cNvSpPr>
            <a:spLocks noGrp="1"/>
          </p:cNvSpPr>
          <p:nvPr>
            <p:ph type="title"/>
          </p:nvPr>
        </p:nvSpPr>
        <p:spPr/>
        <p:txBody>
          <a:bodyPr/>
          <a:lstStyle/>
          <a:p>
            <a:r>
              <a:rPr lang="en-US" dirty="0">
                <a:solidFill>
                  <a:srgbClr val="0070C0"/>
                </a:solidFill>
              </a:rPr>
              <a:t>Development Process</a:t>
            </a:r>
            <a:endParaRPr lang="en-CA" dirty="0">
              <a:solidFill>
                <a:srgbClr val="0070C0"/>
              </a:solidFill>
            </a:endParaRPr>
          </a:p>
        </p:txBody>
      </p:sp>
      <p:pic>
        <p:nvPicPr>
          <p:cNvPr id="5" name="Picture 4">
            <a:extLst>
              <a:ext uri="{FF2B5EF4-FFF2-40B4-BE49-F238E27FC236}">
                <a16:creationId xmlns:a16="http://schemas.microsoft.com/office/drawing/2014/main" id="{B6FDCCCA-8DD4-4674-808B-A170F8D080F3}"/>
              </a:ext>
            </a:extLst>
          </p:cNvPr>
          <p:cNvPicPr>
            <a:picLocks noChangeAspect="1"/>
          </p:cNvPicPr>
          <p:nvPr/>
        </p:nvPicPr>
        <p:blipFill>
          <a:blip r:embed="rId2"/>
          <a:stretch>
            <a:fillRect/>
          </a:stretch>
        </p:blipFill>
        <p:spPr>
          <a:xfrm>
            <a:off x="806374" y="1769597"/>
            <a:ext cx="10579251" cy="3318806"/>
          </a:xfrm>
          <a:prstGeom prst="rect">
            <a:avLst/>
          </a:prstGeom>
        </p:spPr>
      </p:pic>
    </p:spTree>
    <p:extLst>
      <p:ext uri="{BB962C8B-B14F-4D97-AF65-F5344CB8AC3E}">
        <p14:creationId xmlns:p14="http://schemas.microsoft.com/office/powerpoint/2010/main" val="15591362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8377D-46BC-4D1B-B729-4CB6DE6FA51A}"/>
              </a:ext>
            </a:extLst>
          </p:cNvPr>
          <p:cNvSpPr>
            <a:spLocks noGrp="1"/>
          </p:cNvSpPr>
          <p:nvPr>
            <p:ph type="ctrTitle"/>
          </p:nvPr>
        </p:nvSpPr>
        <p:spPr>
          <a:xfrm>
            <a:off x="1524000" y="2235200"/>
            <a:ext cx="9144000" cy="2387600"/>
          </a:xfrm>
        </p:spPr>
        <p:txBody>
          <a:bodyPr>
            <a:normAutofit fontScale="90000"/>
          </a:bodyPr>
          <a:lstStyle/>
          <a:p>
            <a:r>
              <a:rPr lang="en-US" dirty="0">
                <a:solidFill>
                  <a:srgbClr val="0070C0"/>
                </a:solidFill>
              </a:rPr>
              <a:t>DATA COLLECTION</a:t>
            </a:r>
            <a:br>
              <a:rPr lang="en-US" dirty="0">
                <a:solidFill>
                  <a:srgbClr val="0070C0"/>
                </a:solidFill>
              </a:rPr>
            </a:br>
            <a:r>
              <a:rPr lang="en-US" dirty="0">
                <a:solidFill>
                  <a:srgbClr val="0070C0"/>
                </a:solidFill>
              </a:rPr>
              <a:t>&amp;</a:t>
            </a:r>
            <a:br>
              <a:rPr lang="en-US" dirty="0">
                <a:solidFill>
                  <a:srgbClr val="0070C0"/>
                </a:solidFill>
              </a:rPr>
            </a:br>
            <a:r>
              <a:rPr lang="en-US" dirty="0">
                <a:solidFill>
                  <a:srgbClr val="0070C0"/>
                </a:solidFill>
              </a:rPr>
              <a:t>EDA</a:t>
            </a:r>
            <a:endParaRPr lang="en-CA" dirty="0">
              <a:solidFill>
                <a:srgbClr val="0070C0"/>
              </a:solidFill>
            </a:endParaRPr>
          </a:p>
        </p:txBody>
      </p:sp>
    </p:spTree>
    <p:extLst>
      <p:ext uri="{BB962C8B-B14F-4D97-AF65-F5344CB8AC3E}">
        <p14:creationId xmlns:p14="http://schemas.microsoft.com/office/powerpoint/2010/main" val="33792916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E6235-2FAA-4F21-9E87-C04A32A82CC6}"/>
              </a:ext>
            </a:extLst>
          </p:cNvPr>
          <p:cNvSpPr>
            <a:spLocks noGrp="1"/>
          </p:cNvSpPr>
          <p:nvPr>
            <p:ph type="title"/>
          </p:nvPr>
        </p:nvSpPr>
        <p:spPr/>
        <p:txBody>
          <a:bodyPr/>
          <a:lstStyle/>
          <a:p>
            <a:r>
              <a:rPr lang="en-US" dirty="0">
                <a:solidFill>
                  <a:srgbClr val="0070C0"/>
                </a:solidFill>
              </a:rPr>
              <a:t>Data Collection</a:t>
            </a:r>
            <a:endParaRPr lang="en-CA" dirty="0">
              <a:solidFill>
                <a:srgbClr val="0070C0"/>
              </a:solidFill>
            </a:endParaRPr>
          </a:p>
        </p:txBody>
      </p:sp>
      <p:sp>
        <p:nvSpPr>
          <p:cNvPr id="3" name="Content Placeholder 2">
            <a:extLst>
              <a:ext uri="{FF2B5EF4-FFF2-40B4-BE49-F238E27FC236}">
                <a16:creationId xmlns:a16="http://schemas.microsoft.com/office/drawing/2014/main" id="{777BF6C5-9B6F-47F1-9DDC-2EC769AC425B}"/>
              </a:ext>
            </a:extLst>
          </p:cNvPr>
          <p:cNvSpPr>
            <a:spLocks noGrp="1"/>
          </p:cNvSpPr>
          <p:nvPr>
            <p:ph idx="1"/>
          </p:nvPr>
        </p:nvSpPr>
        <p:spPr/>
        <p:txBody>
          <a:bodyPr>
            <a:normAutofit fontScale="92500" lnSpcReduction="10000"/>
          </a:bodyPr>
          <a:lstStyle/>
          <a:p>
            <a:r>
              <a:rPr lang="en-US" dirty="0"/>
              <a:t>The process has 2 stages</a:t>
            </a:r>
          </a:p>
          <a:p>
            <a:pPr marL="971550" lvl="1" indent="-514350">
              <a:buFont typeface="+mj-lt"/>
              <a:buAutoNum type="arabicPeriod"/>
            </a:pPr>
            <a:r>
              <a:rPr lang="en-US" dirty="0">
                <a:solidFill>
                  <a:srgbClr val="C00000"/>
                </a:solidFill>
              </a:rPr>
              <a:t>Getting product URLs</a:t>
            </a:r>
          </a:p>
          <a:p>
            <a:pPr lvl="2"/>
            <a:r>
              <a:rPr lang="en-US" dirty="0"/>
              <a:t>Looping through HTML script of each product category page to extract the JSON objects containing the URLs</a:t>
            </a:r>
          </a:p>
          <a:p>
            <a:pPr lvl="2"/>
            <a:r>
              <a:rPr lang="en-US" dirty="0"/>
              <a:t>Split into </a:t>
            </a:r>
            <a:r>
              <a:rPr lang="en-US" dirty="0">
                <a:solidFill>
                  <a:srgbClr val="0070C0"/>
                </a:solidFill>
              </a:rPr>
              <a:t>4 categories </a:t>
            </a:r>
            <a:r>
              <a:rPr lang="en-US" dirty="0"/>
              <a:t>(tops, bottoms, footwear, accessories) with </a:t>
            </a:r>
            <a:r>
              <a:rPr lang="en-US" dirty="0">
                <a:solidFill>
                  <a:srgbClr val="0070C0"/>
                </a:solidFill>
              </a:rPr>
              <a:t>4 separate AWS Lambda</a:t>
            </a:r>
            <a:r>
              <a:rPr lang="en-US" dirty="0"/>
              <a:t> functions </a:t>
            </a:r>
          </a:p>
          <a:p>
            <a:pPr lvl="2"/>
            <a:endParaRPr lang="en-CA" dirty="0"/>
          </a:p>
          <a:p>
            <a:pPr marL="914400" lvl="1" indent="-457200">
              <a:buFont typeface="+mj-lt"/>
              <a:buAutoNum type="arabicPeriod"/>
            </a:pPr>
            <a:r>
              <a:rPr lang="en-US" dirty="0">
                <a:solidFill>
                  <a:srgbClr val="C00000"/>
                </a:solidFill>
              </a:rPr>
              <a:t>Getting product details (brands, names, description, prices, sizes, etc.)</a:t>
            </a:r>
          </a:p>
          <a:p>
            <a:pPr lvl="2"/>
            <a:r>
              <a:rPr lang="en-US" dirty="0"/>
              <a:t>Accessing each product URLs to obtain products’ detail from their JSON objects</a:t>
            </a:r>
          </a:p>
          <a:p>
            <a:pPr lvl="2"/>
            <a:r>
              <a:rPr lang="en-US" dirty="0"/>
              <a:t>Due to max runtime limit of 15 mins, </a:t>
            </a:r>
            <a:r>
              <a:rPr lang="en-US" dirty="0">
                <a:solidFill>
                  <a:srgbClr val="0070C0"/>
                </a:solidFill>
              </a:rPr>
              <a:t>23 AWS Lambda </a:t>
            </a:r>
            <a:r>
              <a:rPr lang="en-US" dirty="0"/>
              <a:t>functions were used, each handled approx. </a:t>
            </a:r>
            <a:r>
              <a:rPr lang="en-US" dirty="0">
                <a:solidFill>
                  <a:srgbClr val="0070C0"/>
                </a:solidFill>
              </a:rPr>
              <a:t>1,500 products</a:t>
            </a:r>
          </a:p>
          <a:p>
            <a:pPr lvl="2"/>
            <a:endParaRPr lang="en-US" dirty="0"/>
          </a:p>
          <a:p>
            <a:r>
              <a:rPr lang="en-US" dirty="0"/>
              <a:t>Extracted information is processed, combined, and stored on </a:t>
            </a:r>
            <a:r>
              <a:rPr lang="en-US" dirty="0">
                <a:solidFill>
                  <a:srgbClr val="0070C0"/>
                </a:solidFill>
              </a:rPr>
              <a:t>AWS S3</a:t>
            </a:r>
          </a:p>
        </p:txBody>
      </p:sp>
    </p:spTree>
    <p:extLst>
      <p:ext uri="{BB962C8B-B14F-4D97-AF65-F5344CB8AC3E}">
        <p14:creationId xmlns:p14="http://schemas.microsoft.com/office/powerpoint/2010/main" val="2550884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753C-BD45-4368-B3F1-E5CBF4C8AED3}"/>
              </a:ext>
            </a:extLst>
          </p:cNvPr>
          <p:cNvSpPr>
            <a:spLocks noGrp="1"/>
          </p:cNvSpPr>
          <p:nvPr>
            <p:ph type="title"/>
          </p:nvPr>
        </p:nvSpPr>
        <p:spPr/>
        <p:txBody>
          <a:bodyPr/>
          <a:lstStyle/>
          <a:p>
            <a:r>
              <a:rPr lang="en-US" dirty="0">
                <a:solidFill>
                  <a:srgbClr val="0070C0"/>
                </a:solidFill>
              </a:rPr>
              <a:t>Exploratory Data Analysis</a:t>
            </a:r>
            <a:endParaRPr lang="en-CA" dirty="0">
              <a:solidFill>
                <a:srgbClr val="0070C0"/>
              </a:solidFill>
            </a:endParaRPr>
          </a:p>
        </p:txBody>
      </p:sp>
      <p:sp>
        <p:nvSpPr>
          <p:cNvPr id="7" name="Content Placeholder 2">
            <a:extLst>
              <a:ext uri="{FF2B5EF4-FFF2-40B4-BE49-F238E27FC236}">
                <a16:creationId xmlns:a16="http://schemas.microsoft.com/office/drawing/2014/main" id="{167301E8-DF45-4114-93BF-0739FA3A7F6C}"/>
              </a:ext>
            </a:extLst>
          </p:cNvPr>
          <p:cNvSpPr>
            <a:spLocks noGrp="1"/>
          </p:cNvSpPr>
          <p:nvPr>
            <p:ph idx="1"/>
          </p:nvPr>
        </p:nvSpPr>
        <p:spPr>
          <a:xfrm>
            <a:off x="2664225" y="3429000"/>
            <a:ext cx="2122873" cy="1105778"/>
          </a:xfrm>
        </p:spPr>
        <p:txBody>
          <a:bodyPr>
            <a:normAutofit fontScale="92500" lnSpcReduction="20000"/>
          </a:bodyPr>
          <a:lstStyle/>
          <a:p>
            <a:pPr marL="0" indent="0" algn="ctr">
              <a:buNone/>
            </a:pPr>
            <a:r>
              <a:rPr lang="en-US" sz="5400" dirty="0">
                <a:solidFill>
                  <a:srgbClr val="0070C0"/>
                </a:solidFill>
              </a:rPr>
              <a:t>28,992</a:t>
            </a:r>
          </a:p>
          <a:p>
            <a:pPr marL="0" indent="0" algn="ctr">
              <a:buNone/>
            </a:pPr>
            <a:r>
              <a:rPr lang="en-US" dirty="0"/>
              <a:t>Products</a:t>
            </a:r>
            <a:endParaRPr lang="en-CA" dirty="0"/>
          </a:p>
        </p:txBody>
      </p:sp>
      <p:sp>
        <p:nvSpPr>
          <p:cNvPr id="8" name="Content Placeholder 2">
            <a:extLst>
              <a:ext uri="{FF2B5EF4-FFF2-40B4-BE49-F238E27FC236}">
                <a16:creationId xmlns:a16="http://schemas.microsoft.com/office/drawing/2014/main" id="{7353EEF7-8925-4179-A94F-43D591E80717}"/>
              </a:ext>
            </a:extLst>
          </p:cNvPr>
          <p:cNvSpPr txBox="1">
            <a:spLocks/>
          </p:cNvSpPr>
          <p:nvPr/>
        </p:nvSpPr>
        <p:spPr>
          <a:xfrm>
            <a:off x="6898871" y="3469076"/>
            <a:ext cx="2122873" cy="110577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5400" dirty="0">
                <a:solidFill>
                  <a:srgbClr val="0070C0"/>
                </a:solidFill>
              </a:rPr>
              <a:t>432</a:t>
            </a:r>
          </a:p>
          <a:p>
            <a:pPr marL="0" indent="0" algn="ctr">
              <a:buFont typeface="Arial" panose="020B0604020202020204" pitchFamily="34" charset="0"/>
              <a:buNone/>
            </a:pPr>
            <a:r>
              <a:rPr lang="en-US" dirty="0"/>
              <a:t>Brands</a:t>
            </a:r>
            <a:endParaRPr lang="en-CA" dirty="0"/>
          </a:p>
        </p:txBody>
      </p:sp>
      <p:sp>
        <p:nvSpPr>
          <p:cNvPr id="9" name="Content Placeholder 2">
            <a:extLst>
              <a:ext uri="{FF2B5EF4-FFF2-40B4-BE49-F238E27FC236}">
                <a16:creationId xmlns:a16="http://schemas.microsoft.com/office/drawing/2014/main" id="{867EAE11-A466-4CEE-965C-B6C400DD90C6}"/>
              </a:ext>
            </a:extLst>
          </p:cNvPr>
          <p:cNvSpPr txBox="1">
            <a:spLocks/>
          </p:cNvSpPr>
          <p:nvPr/>
        </p:nvSpPr>
        <p:spPr>
          <a:xfrm>
            <a:off x="6898873" y="1690688"/>
            <a:ext cx="2122873" cy="110577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5400" dirty="0">
                <a:solidFill>
                  <a:srgbClr val="0070C0"/>
                </a:solidFill>
              </a:rPr>
              <a:t>88</a:t>
            </a:r>
          </a:p>
          <a:p>
            <a:pPr marL="0" indent="0" algn="ctr">
              <a:buFont typeface="Arial" panose="020B0604020202020204" pitchFamily="34" charset="0"/>
              <a:buNone/>
            </a:pPr>
            <a:r>
              <a:rPr lang="en-US" dirty="0"/>
              <a:t>Categories</a:t>
            </a:r>
            <a:endParaRPr lang="en-CA" dirty="0"/>
          </a:p>
        </p:txBody>
      </p:sp>
      <p:sp>
        <p:nvSpPr>
          <p:cNvPr id="10" name="Content Placeholder 2">
            <a:extLst>
              <a:ext uri="{FF2B5EF4-FFF2-40B4-BE49-F238E27FC236}">
                <a16:creationId xmlns:a16="http://schemas.microsoft.com/office/drawing/2014/main" id="{0462E048-888F-495A-9D79-3BF51D9B23A9}"/>
              </a:ext>
            </a:extLst>
          </p:cNvPr>
          <p:cNvSpPr txBox="1">
            <a:spLocks/>
          </p:cNvSpPr>
          <p:nvPr/>
        </p:nvSpPr>
        <p:spPr>
          <a:xfrm>
            <a:off x="6522587" y="5167820"/>
            <a:ext cx="2875443" cy="1402164"/>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5400" dirty="0">
                <a:solidFill>
                  <a:srgbClr val="0070C0"/>
                </a:solidFill>
              </a:rPr>
              <a:t>19+</a:t>
            </a:r>
          </a:p>
          <a:p>
            <a:pPr marL="0" indent="0" algn="ctr">
              <a:buFont typeface="Arial" panose="020B0604020202020204" pitchFamily="34" charset="0"/>
              <a:buNone/>
            </a:pPr>
            <a:r>
              <a:rPr lang="en-CA" dirty="0"/>
              <a:t>Countries of Origin</a:t>
            </a:r>
          </a:p>
        </p:txBody>
      </p:sp>
      <p:cxnSp>
        <p:nvCxnSpPr>
          <p:cNvPr id="12" name="Straight Arrow Connector 11">
            <a:extLst>
              <a:ext uri="{FF2B5EF4-FFF2-40B4-BE49-F238E27FC236}">
                <a16:creationId xmlns:a16="http://schemas.microsoft.com/office/drawing/2014/main" id="{B5DC371D-4B56-4BC5-8E10-0A23E21705F6}"/>
              </a:ext>
            </a:extLst>
          </p:cNvPr>
          <p:cNvCxnSpPr>
            <a:stCxn id="7" idx="3"/>
            <a:endCxn id="9" idx="1"/>
          </p:cNvCxnSpPr>
          <p:nvPr/>
        </p:nvCxnSpPr>
        <p:spPr>
          <a:xfrm flipV="1">
            <a:off x="4787098" y="2243577"/>
            <a:ext cx="2111775" cy="17383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AEAFAE0-0A6F-4837-9DEB-068FD23B9FB7}"/>
              </a:ext>
            </a:extLst>
          </p:cNvPr>
          <p:cNvCxnSpPr>
            <a:stCxn id="7" idx="3"/>
            <a:endCxn id="8" idx="1"/>
          </p:cNvCxnSpPr>
          <p:nvPr/>
        </p:nvCxnSpPr>
        <p:spPr>
          <a:xfrm>
            <a:off x="4787098" y="3981889"/>
            <a:ext cx="2111773" cy="400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D832EBA-83A0-4C7B-BF3F-85AA3321BF4E}"/>
              </a:ext>
            </a:extLst>
          </p:cNvPr>
          <p:cNvCxnSpPr>
            <a:stCxn id="7" idx="3"/>
            <a:endCxn id="10" idx="1"/>
          </p:cNvCxnSpPr>
          <p:nvPr/>
        </p:nvCxnSpPr>
        <p:spPr>
          <a:xfrm>
            <a:off x="4787098" y="3981889"/>
            <a:ext cx="1735489" cy="188701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5256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1955</TotalTime>
  <Words>3241</Words>
  <Application>Microsoft Office PowerPoint</Application>
  <PresentationFormat>Widescreen</PresentationFormat>
  <Paragraphs>415</Paragraphs>
  <Slides>42</Slides>
  <Notes>24</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Calibri</vt:lpstr>
      <vt:lpstr>Calibri Light</vt:lpstr>
      <vt:lpstr>Nimbus Roman No9 L</vt:lpstr>
      <vt:lpstr>Office Theme</vt:lpstr>
      <vt:lpstr>SSENSE.com Recommendation Engine</vt:lpstr>
      <vt:lpstr>Agenda</vt:lpstr>
      <vt:lpstr>INTRODUCTION</vt:lpstr>
      <vt:lpstr>What &amp; Why?</vt:lpstr>
      <vt:lpstr>Use Cases</vt:lpstr>
      <vt:lpstr>Development Process</vt:lpstr>
      <vt:lpstr>DATA COLLECTION &amp; EDA</vt:lpstr>
      <vt:lpstr>Data Collection</vt:lpstr>
      <vt:lpstr>Exploratory Data Analysis</vt:lpstr>
      <vt:lpstr>Top Product Categories</vt:lpstr>
      <vt:lpstr>Most Popular Brands</vt:lpstr>
      <vt:lpstr>Prices</vt:lpstr>
      <vt:lpstr>PowerPoint Presentation</vt:lpstr>
      <vt:lpstr>PowerPoint Presentation</vt:lpstr>
      <vt:lpstr>Feature Engineering</vt:lpstr>
      <vt:lpstr>Easy Features</vt:lpstr>
      <vt:lpstr>Easy Features - Multi-Label Binarizer </vt:lpstr>
      <vt:lpstr>‘name’ and ‘description’ features</vt:lpstr>
      <vt:lpstr>Topic Modelling (50 Topics Limit)</vt:lpstr>
      <vt:lpstr>Non-Negative Matrix Factorization (NMF)</vt:lpstr>
      <vt:lpstr>Latent Dirichlet Allocation (LDA)</vt:lpstr>
      <vt:lpstr>PowerPoint Presentation</vt:lpstr>
      <vt:lpstr>Topics Generation Demo</vt:lpstr>
      <vt:lpstr>Topics Generation Demo</vt:lpstr>
      <vt:lpstr>Recommendation Engine</vt:lpstr>
      <vt:lpstr>Similarity Metrics</vt:lpstr>
      <vt:lpstr>Similarity Matrix &amp; Ranking</vt:lpstr>
      <vt:lpstr>Scenario 1: Existing SSENSE Product </vt:lpstr>
      <vt:lpstr>Scenario 1: Existing SSENSE Product </vt:lpstr>
      <vt:lpstr>Scenario 2: Product from Other Sites</vt:lpstr>
      <vt:lpstr>Web Application ssense-recoengine.herokuapp.com</vt:lpstr>
      <vt:lpstr>Homepage</vt:lpstr>
      <vt:lpstr>Existing Product Tab</vt:lpstr>
      <vt:lpstr>PowerPoint Presentation</vt:lpstr>
      <vt:lpstr>External Product Tab</vt:lpstr>
      <vt:lpstr>PowerPoint Presentation</vt:lpstr>
      <vt:lpstr>Business Impact Evaluations</vt:lpstr>
      <vt:lpstr>Evaluations</vt:lpstr>
      <vt:lpstr>Limitations &amp; Next Steps</vt:lpstr>
      <vt:lpstr>Limitations</vt:lpstr>
      <vt:lpstr>Next Steps</vt:lpstr>
      <vt:lpstr>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SSENSE.com Recommendation Engine</dc:title>
  <dc:creator>Tri Nguyen</dc:creator>
  <cp:lastModifiedBy>Tri Nguyen</cp:lastModifiedBy>
  <cp:revision>122</cp:revision>
  <dcterms:created xsi:type="dcterms:W3CDTF">2021-02-25T02:01:40Z</dcterms:created>
  <dcterms:modified xsi:type="dcterms:W3CDTF">2021-03-01T07:22:56Z</dcterms:modified>
</cp:coreProperties>
</file>

<file path=docProps/thumbnail.jpeg>
</file>